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old" panose="00000800000000000000" charset="0"/>
      <p:regular r:id="rId33"/>
      <p:bold r:id="rId34"/>
    </p:embeddedFont>
    <p:embeddedFont>
      <p:font typeface="Montserrat Bold Italics" panose="020B0604020202020204" charset="0"/>
      <p:regular r:id="rId35"/>
    </p:embeddedFont>
    <p:embeddedFont>
      <p:font typeface="Roboto Bold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7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Reyna" userId="137fbe73-62ff-40c1-888d-b1cb615151ad" providerId="ADAL" clId="{A170FAA4-D8B2-42D8-9B98-A2597A4C42EE}"/>
    <pc:docChg chg="modSld">
      <pc:chgData name="Theresa Reyna" userId="137fbe73-62ff-40c1-888d-b1cb615151ad" providerId="ADAL" clId="{A170FAA4-D8B2-42D8-9B98-A2597A4C42EE}" dt="2025-09-22T22:42:40.547" v="5" actId="1076"/>
      <pc:docMkLst>
        <pc:docMk/>
      </pc:docMkLst>
      <pc:sldChg chg="modSp mod">
        <pc:chgData name="Theresa Reyna" userId="137fbe73-62ff-40c1-888d-b1cb615151ad" providerId="ADAL" clId="{A170FAA4-D8B2-42D8-9B98-A2597A4C42EE}" dt="2025-09-22T22:41:57.856" v="1" actId="14100"/>
        <pc:sldMkLst>
          <pc:docMk/>
          <pc:sldMk cId="0" sldId="269"/>
        </pc:sldMkLst>
        <pc:picChg chg="mod">
          <ac:chgData name="Theresa Reyna" userId="137fbe73-62ff-40c1-888d-b1cb615151ad" providerId="ADAL" clId="{A170FAA4-D8B2-42D8-9B98-A2597A4C42EE}" dt="2025-09-22T22:41:57.856" v="1" actId="14100"/>
          <ac:picMkLst>
            <pc:docMk/>
            <pc:sldMk cId="0" sldId="269"/>
            <ac:picMk id="5" creationId="{00000000-0000-0000-0000-000000000000}"/>
          </ac:picMkLst>
        </pc:picChg>
      </pc:sldChg>
      <pc:sldChg chg="modSp mod">
        <pc:chgData name="Theresa Reyna" userId="137fbe73-62ff-40c1-888d-b1cb615151ad" providerId="ADAL" clId="{A170FAA4-D8B2-42D8-9B98-A2597A4C42EE}" dt="2025-09-22T22:42:40.547" v="5" actId="1076"/>
        <pc:sldMkLst>
          <pc:docMk/>
          <pc:sldMk cId="0" sldId="271"/>
        </pc:sldMkLst>
        <pc:spChg chg="mod">
          <ac:chgData name="Theresa Reyna" userId="137fbe73-62ff-40c1-888d-b1cb615151ad" providerId="ADAL" clId="{A170FAA4-D8B2-42D8-9B98-A2597A4C42EE}" dt="2025-09-22T22:42:40.547" v="5" actId="1076"/>
          <ac:spMkLst>
            <pc:docMk/>
            <pc:sldMk cId="0" sldId="271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上傳照片時，應滿足以下要求：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檔案格式為JPG或PNG</a:t>
            </a:r>
          </a:p>
          <a:p>
            <a:pPr algn="l" rtl="0"/>
            <a:r>
              <a:rPr lang="zh-TW" b="0" i="0" u="none" baseline="0"/>
              <a:t>大小在10KB至5MB之間</a:t>
            </a:r>
          </a:p>
          <a:p>
            <a:pPr algn="l" rtl="0"/>
            <a:r>
              <a:rPr lang="zh-TW" b="0" i="0" u="none" baseline="0"/>
              <a:t>解析度至少為250×250像素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上傳視訊時，應滿足以下要求：</a:t>
            </a:r>
          </a:p>
          <a:p>
            <a:pPr algn="l" rtl="0"/>
            <a:r>
              <a:rPr lang="zh-TW" b="0" i="0" u="none" baseline="0"/>
              <a:t>時間不超過30秒</a:t>
            </a:r>
          </a:p>
          <a:p>
            <a:pPr algn="l" rtl="0"/>
            <a:r>
              <a:rPr lang="zh-TW" b="0" i="0" u="none" baseline="0"/>
              <a:t>解析度至少為720p或更高</a:t>
            </a:r>
          </a:p>
          <a:p>
            <a:pPr algn="l" rtl="0"/>
            <a:r>
              <a:rPr lang="zh-TW" b="0" i="0" u="none" baseline="0"/>
              <a:t>檔案大小不超過75MB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上傳照片時，應滿足以下要求：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檔案格式為JPG或PNG</a:t>
            </a:r>
          </a:p>
          <a:p>
            <a:pPr algn="l" rtl="0"/>
            <a:r>
              <a:rPr lang="zh-TW" b="0" i="0" u="none" baseline="0"/>
              <a:t>大小在10KB至5MB之間</a:t>
            </a:r>
          </a:p>
          <a:p>
            <a:pPr algn="l" rtl="0"/>
            <a:r>
              <a:rPr lang="zh-TW" b="0" i="0" u="none" baseline="0"/>
              <a:t>解析度至少為250×250像素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上傳視訊時，應滿足以下要求：</a:t>
            </a:r>
          </a:p>
          <a:p>
            <a:pPr algn="l" rtl="0"/>
            <a:r>
              <a:rPr lang="zh-TW" b="0" i="0" u="none" baseline="0"/>
              <a:t>時間不超過30秒</a:t>
            </a:r>
          </a:p>
          <a:p>
            <a:pPr algn="l" rtl="0"/>
            <a:r>
              <a:rPr lang="zh-TW" b="0" i="0" u="none" baseline="0"/>
              <a:t>解析度至少為720p或更高</a:t>
            </a:r>
          </a:p>
          <a:p>
            <a:pPr algn="l" rtl="0"/>
            <a:r>
              <a:rPr lang="zh-TW" b="0" i="0" u="none" baseline="0"/>
              <a:t>檔案大小不超過75MB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2013年1月7日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l" rtl="0"/>
            <a:r>
              <a:rPr lang="zh-TW" b="0" i="0" u="none" baseline="0"/>
              <a:t>適當地稱呼對方姓名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花時間感謝他們的回饋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複述問題或表揚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為造成的不便致歉</a:t>
            </a:r>
          </a:p>
          <a:p>
            <a:pPr algn="l" rtl="0"/>
            <a:endParaRPr/>
          </a:p>
          <a:p>
            <a:pPr algn="l" rtl="0"/>
            <a:r>
              <a:rPr lang="zh-TW" b="0" i="0" u="none" baseline="0"/>
              <a:t>提供聯繫方式（如果有問題）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 rtl="0"/>
            <a:r>
              <a:rPr lang="zh-TW" b="0" i="0" u="none" baseline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en.wikipedia.org/wiki/2026_FIFA_World_Cup" TargetMode="Externa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11169" y="2575270"/>
            <a:ext cx="1456417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8999"/>
              </a:lnSpc>
            </a:pPr>
            <a:r>
              <a:rPr lang="zh-TW" sz="7499" b="1" i="0" u="none" spc="374" baseline="0" dirty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準備迎接世界盃：</a:t>
            </a:r>
            <a:r>
              <a:rPr lang="zh-TW" altLang="en-US" sz="7499" b="1" i="0" u="none" spc="374" baseline="0" dirty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              </a:t>
            </a:r>
            <a:r>
              <a:rPr lang="zh-TW" sz="7499" b="1" i="0" u="none" spc="374" baseline="0" dirty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深度解析最佳化</a:t>
            </a:r>
          </a:p>
        </p:txBody>
      </p:sp>
      <p:sp>
        <p:nvSpPr>
          <p:cNvPr id="5" name="Freeform 5"/>
          <p:cNvSpPr/>
          <p:nvPr/>
        </p:nvSpPr>
        <p:spPr>
          <a:xfrm>
            <a:off x="12334014" y="7687093"/>
            <a:ext cx="5953986" cy="2599907"/>
          </a:xfrm>
          <a:custGeom>
            <a:avLst/>
            <a:gdLst/>
            <a:ahLst/>
            <a:cxnLst/>
            <a:rect l="l" t="t" r="r" b="b"/>
            <a:pathLst>
              <a:path w="5953986" h="2599907">
                <a:moveTo>
                  <a:pt x="0" y="0"/>
                </a:moveTo>
                <a:lnTo>
                  <a:pt x="5953986" y="0"/>
                </a:lnTo>
                <a:lnTo>
                  <a:pt x="5953986" y="2599907"/>
                </a:lnTo>
                <a:lnTo>
                  <a:pt x="0" y="25999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861912" y="5133975"/>
            <a:ext cx="1456417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8039"/>
              </a:lnSpc>
            </a:pPr>
            <a:r>
              <a:rPr lang="zh-TW" sz="6699" b="0" i="0" u="none" spc="334" baseline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華盛頓州西雅圖市 2025年10月2日</a:t>
            </a:r>
          </a:p>
        </p:txBody>
      </p:sp>
      <p:sp>
        <p:nvSpPr>
          <p:cNvPr id="7" name="Freeform 7"/>
          <p:cNvSpPr/>
          <p:nvPr/>
        </p:nvSpPr>
        <p:spPr>
          <a:xfrm>
            <a:off x="5271927" y="6551999"/>
            <a:ext cx="6446963" cy="3384656"/>
          </a:xfrm>
          <a:custGeom>
            <a:avLst/>
            <a:gdLst/>
            <a:ahLst/>
            <a:cxnLst/>
            <a:rect l="l" t="t" r="r" b="b"/>
            <a:pathLst>
              <a:path w="6446963" h="3384656">
                <a:moveTo>
                  <a:pt x="0" y="0"/>
                </a:moveTo>
                <a:lnTo>
                  <a:pt x="6446964" y="0"/>
                </a:lnTo>
                <a:lnTo>
                  <a:pt x="6446964" y="3384656"/>
                </a:lnTo>
                <a:lnTo>
                  <a:pt x="0" y="33846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724163" y="5715269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873125" y="1896664"/>
            <a:ext cx="5401649" cy="726222"/>
            <a:chOff x="0" y="0"/>
            <a:chExt cx="7202199" cy="9682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202199" cy="968296"/>
              <a:chOff x="0" y="0"/>
              <a:chExt cx="5741694" cy="7719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741694" cy="771940"/>
              </a:xfrm>
              <a:custGeom>
                <a:avLst/>
                <a:gdLst/>
                <a:ahLst/>
                <a:cxnLst/>
                <a:rect l="l" t="t" r="r" b="b"/>
                <a:pathLst>
                  <a:path w="5741694" h="771940">
                    <a:moveTo>
                      <a:pt x="5617234" y="771939"/>
                    </a:moveTo>
                    <a:lnTo>
                      <a:pt x="124460" y="771939"/>
                    </a:lnTo>
                    <a:cubicBezTo>
                      <a:pt x="55880" y="771939"/>
                      <a:pt x="0" y="716059"/>
                      <a:pt x="0" y="6474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17235" y="0"/>
                    </a:lnTo>
                    <a:cubicBezTo>
                      <a:pt x="5685815" y="0"/>
                      <a:pt x="5741694" y="55880"/>
                      <a:pt x="5741694" y="124460"/>
                    </a:cubicBezTo>
                    <a:lnTo>
                      <a:pt x="5741694" y="647480"/>
                    </a:lnTo>
                    <a:cubicBezTo>
                      <a:pt x="5741694" y="716059"/>
                      <a:pt x="5685815" y="771940"/>
                      <a:pt x="5617235" y="77194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8573" y="112038"/>
              <a:ext cx="6559376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290"/>
                </a:lnSpc>
              </a:pPr>
              <a:r>
                <a:rPr lang="zh-TW" sz="33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添加本地意圖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79677" y="1896664"/>
            <a:ext cx="5664246" cy="726222"/>
            <a:chOff x="0" y="0"/>
            <a:chExt cx="7552328" cy="96829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552328" cy="968296"/>
              <a:chOff x="0" y="0"/>
              <a:chExt cx="6020822" cy="77193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020822" cy="771940"/>
              </a:xfrm>
              <a:custGeom>
                <a:avLst/>
                <a:gdLst/>
                <a:ahLst/>
                <a:cxnLst/>
                <a:rect l="l" t="t" r="r" b="b"/>
                <a:pathLst>
                  <a:path w="6020822" h="771940">
                    <a:moveTo>
                      <a:pt x="5896362" y="771939"/>
                    </a:moveTo>
                    <a:lnTo>
                      <a:pt x="124460" y="771939"/>
                    </a:lnTo>
                    <a:cubicBezTo>
                      <a:pt x="55880" y="771939"/>
                      <a:pt x="0" y="716059"/>
                      <a:pt x="0" y="6474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896363" y="0"/>
                    </a:lnTo>
                    <a:cubicBezTo>
                      <a:pt x="5964942" y="0"/>
                      <a:pt x="6020822" y="55880"/>
                      <a:pt x="6020822" y="124460"/>
                    </a:cubicBezTo>
                    <a:lnTo>
                      <a:pt x="6020822" y="647480"/>
                    </a:lnTo>
                    <a:cubicBezTo>
                      <a:pt x="6020822" y="716059"/>
                      <a:pt x="5964942" y="771940"/>
                      <a:pt x="5896363" y="77194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18713" y="112038"/>
              <a:ext cx="6878255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290"/>
                </a:lnSpc>
              </a:pPr>
              <a:r>
                <a:rPr lang="zh-TW" sz="33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從核心主題入手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3306" y="117461"/>
            <a:ext cx="17168958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從關鍵字研究入手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6149" y="3556458"/>
            <a:ext cx="8067751" cy="246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「西雅圖國際區越南河粉」</a:t>
            </a:r>
          </a:p>
          <a:p>
            <a:pPr marL="647700" lvl="1" indent="-323850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「西雅圖國際區最佳點心」</a:t>
            </a:r>
          </a:p>
          <a:p>
            <a:pPr marL="647700" lvl="1" indent="-323850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「國際區深夜餐飲」</a:t>
            </a:r>
          </a:p>
          <a:p>
            <a:pPr marL="647700" lvl="1" indent="-323850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「世紀互聯體育場附近最佳賽前餐飲」</a:t>
            </a:r>
          </a:p>
          <a:p>
            <a:pPr marL="647700" lvl="1" indent="-323850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「國際區世界盃觀賽地點」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94948" y="7221514"/>
            <a:ext cx="12864554" cy="246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添加關鍵字：標題標籤、H1標籤、元描述、選單、谷歌商家資料</a:t>
            </a:r>
          </a:p>
          <a:p>
            <a:pPr marL="647703" lvl="1" indent="-323852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使用關鍵字收集評價（如：「超愛國際區的越南河粉！」）</a:t>
            </a:r>
          </a:p>
          <a:p>
            <a:pPr marL="647703" lvl="1" indent="-323852" algn="l" rtl="0">
              <a:lnSpc>
                <a:spcPts val="3900"/>
              </a:lnSpc>
              <a:buFont typeface="Arial"/>
              <a:buChar char="•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建立網頁/貼文，例如：</a:t>
            </a:r>
          </a:p>
          <a:p>
            <a:pPr marL="1295406" lvl="2" indent="-431802" algn="l" rtl="0">
              <a:lnSpc>
                <a:spcPts val="3900"/>
              </a:lnSpc>
              <a:buFont typeface="Arial"/>
              <a:buChar char="⚬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「西雅圖國際區的五大熱門午餐地點」</a:t>
            </a:r>
          </a:p>
          <a:p>
            <a:pPr marL="1295406" lvl="2" indent="-431802" algn="l" rtl="0">
              <a:lnSpc>
                <a:spcPts val="3900"/>
              </a:lnSpc>
              <a:buFont typeface="Arial"/>
              <a:buChar char="⚬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「頂級世界盃觀賽派對」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E55B55-CFDF-DDC4-FAAD-1D340CAF9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055" y="3097851"/>
            <a:ext cx="6282003" cy="2908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2601" y="1527263"/>
            <a:ext cx="17832256" cy="831632"/>
            <a:chOff x="0" y="0"/>
            <a:chExt cx="23776341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3776341" cy="1108843"/>
              <a:chOff x="0" y="0"/>
              <a:chExt cx="18954835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954835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8954835" h="883986">
                    <a:moveTo>
                      <a:pt x="18830375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830375" y="0"/>
                    </a:lnTo>
                    <a:cubicBezTo>
                      <a:pt x="18898955" y="0"/>
                      <a:pt x="18954835" y="55880"/>
                      <a:pt x="18954835" y="124460"/>
                    </a:cubicBezTo>
                    <a:lnTo>
                      <a:pt x="18954835" y="759526"/>
                    </a:lnTo>
                    <a:cubicBezTo>
                      <a:pt x="18954835" y="828105"/>
                      <a:pt x="18898955" y="883986"/>
                      <a:pt x="18830375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88554" y="112038"/>
              <a:ext cx="21654216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谷歌透過地理位置 + 相關性 + 內容來評定商家排名。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5189414" y="6759087"/>
            <a:ext cx="2069886" cy="2835460"/>
          </a:xfrm>
          <a:custGeom>
            <a:avLst/>
            <a:gdLst/>
            <a:ahLst/>
            <a:cxnLst/>
            <a:rect l="l" t="t" r="r" b="b"/>
            <a:pathLst>
              <a:path w="2069886" h="2835460">
                <a:moveTo>
                  <a:pt x="0" y="0"/>
                </a:moveTo>
                <a:lnTo>
                  <a:pt x="2069886" y="0"/>
                </a:lnTo>
                <a:lnTo>
                  <a:pt x="2069886" y="2835460"/>
                </a:lnTo>
                <a:lnTo>
                  <a:pt x="0" y="28354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96872" y="2810461"/>
            <a:ext cx="15643714" cy="678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917"/>
              </a:lnSpc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世界盃期間，「附近」+ 「世界盃」的谷歌搜尋量將激增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範例：</a:t>
            </a:r>
          </a:p>
          <a:p>
            <a:pPr marL="1424943" lvl="2" indent="-474981" algn="l" rtl="0">
              <a:lnSpc>
                <a:spcPts val="4917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「世界盃期間流明球場附近深夜營業商家」</a:t>
            </a:r>
          </a:p>
          <a:p>
            <a:pPr marL="1424943" lvl="2" indent="-474981" algn="l" rtl="0">
              <a:lnSpc>
                <a:spcPts val="4917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「西雅圖華埠附近觀賽地點」</a:t>
            </a:r>
          </a:p>
          <a:p>
            <a:pPr marL="1424943" lvl="2" indent="-474981" algn="l" rtl="0">
              <a:lnSpc>
                <a:spcPts val="4917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「世界盃附近美食特惠」</a:t>
            </a:r>
          </a:p>
          <a:p>
            <a:pPr algn="l" rtl="0">
              <a:lnSpc>
                <a:spcPts val="4917"/>
              </a:lnSpc>
            </a:pPr>
            <a:r>
              <a:rPr lang="zh-TW" sz="3300" b="1" i="0" u="none" baseline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建議商家資料使用的目標詞：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「流明球場附近」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「西雅圖世界盃體育場周邊」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「世界盃期間附近場所」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「流明球場附深夜營業商家」</a:t>
            </a:r>
          </a:p>
          <a:p>
            <a:pPr marL="712472" lvl="1" indent="-356236" algn="l" rtl="0">
              <a:lnSpc>
                <a:spcPts val="4917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「西雅圖世界盃周邊咖啡館」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2601" y="209634"/>
            <a:ext cx="17701502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運用「附近」關鍵字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807207"/>
            <a:ext cx="16230600" cy="831632"/>
            <a:chOff x="0" y="0"/>
            <a:chExt cx="21640800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1640800" cy="1108843"/>
              <a:chOff x="0" y="0"/>
              <a:chExt cx="17252351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252352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7252352" h="883986">
                    <a:moveTo>
                      <a:pt x="17127891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127891" y="0"/>
                    </a:lnTo>
                    <a:cubicBezTo>
                      <a:pt x="17196471" y="0"/>
                      <a:pt x="17252352" y="55880"/>
                      <a:pt x="17252352" y="124460"/>
                    </a:cubicBezTo>
                    <a:lnTo>
                      <a:pt x="17252352" y="759526"/>
                    </a:lnTo>
                    <a:cubicBezTo>
                      <a:pt x="17252352" y="828105"/>
                      <a:pt x="17196471" y="883986"/>
                      <a:pt x="17127891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26709" y="112038"/>
              <a:ext cx="19709279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谷歌會尋找您內容中的地理資訊。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6500304" y="7829550"/>
            <a:ext cx="1793939" cy="2457450"/>
          </a:xfrm>
          <a:custGeom>
            <a:avLst/>
            <a:gdLst/>
            <a:ahLst/>
            <a:cxnLst/>
            <a:rect l="l" t="t" r="r" b="b"/>
            <a:pathLst>
              <a:path w="1793939" h="2457450">
                <a:moveTo>
                  <a:pt x="0" y="0"/>
                </a:moveTo>
                <a:lnTo>
                  <a:pt x="1793939" y="0"/>
                </a:lnTo>
                <a:lnTo>
                  <a:pt x="1793939" y="2457450"/>
                </a:lnTo>
                <a:lnTo>
                  <a:pt x="0" y="245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52245" y="2776347"/>
            <a:ext cx="16207055" cy="648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5775"/>
              </a:lnSpc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在網頁中包含路線和本地情境，方法是添加：</a:t>
            </a:r>
          </a:p>
          <a:p>
            <a:pPr marL="712472" lvl="1" indent="-356236" algn="l" rtl="0">
              <a:lnSpc>
                <a:spcPts val="5775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嵌入式地圖</a:t>
            </a:r>
          </a:p>
          <a:p>
            <a:pPr marL="712472" lvl="1" indent="-356236" algn="l" rtl="0">
              <a:lnSpc>
                <a:spcPts val="5775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行車/公共交通路線</a:t>
            </a:r>
          </a:p>
          <a:p>
            <a:pPr marL="712472" lvl="1" indent="-356236" algn="l" rtl="0">
              <a:lnSpc>
                <a:spcPts val="5775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附近地標（例如「靠近國王街車站」）</a:t>
            </a:r>
          </a:p>
          <a:p>
            <a:pPr algn="l" rtl="0">
              <a:lnSpc>
                <a:spcPts val="5775"/>
              </a:lnSpc>
            </a:pPr>
            <a:r>
              <a:rPr lang="zh-TW" sz="3300" b="1" i="0" u="none" baseline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示例內容：</a:t>
            </a:r>
          </a:p>
          <a:p>
            <a:pPr marL="712472" lvl="1" indent="-356236" algn="l" rtl="0">
              <a:lnSpc>
                <a:spcPts val="5775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我們位於西雅圖國際區，步行片刻即可抵達流明球場。世界盃期間，這裡是球迷在體育場附近尋找餐飲的理想之選。</a:t>
            </a:r>
          </a:p>
          <a:p>
            <a:pPr algn="l" rtl="0">
              <a:lnSpc>
                <a:spcPts val="4917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293249" y="247187"/>
            <a:ext cx="17701502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使用本地地標與片語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9199" y="2011885"/>
            <a:ext cx="9555145" cy="831632"/>
            <a:chOff x="0" y="0"/>
            <a:chExt cx="12740194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2740194" cy="1108843"/>
              <a:chOff x="0" y="0"/>
              <a:chExt cx="10156662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156662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0156662" h="883986">
                    <a:moveTo>
                      <a:pt x="10032202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032202" y="0"/>
                    </a:lnTo>
                    <a:cubicBezTo>
                      <a:pt x="10100782" y="0"/>
                      <a:pt x="10156662" y="55880"/>
                      <a:pt x="10156662" y="124460"/>
                    </a:cubicBezTo>
                    <a:lnTo>
                      <a:pt x="10156662" y="759526"/>
                    </a:lnTo>
                    <a:cubicBezTo>
                      <a:pt x="10156662" y="828105"/>
                      <a:pt x="10100782" y="883986"/>
                      <a:pt x="10032202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68951" y="112038"/>
              <a:ext cx="1160308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幕後解析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470169" y="1745899"/>
            <a:ext cx="6217729" cy="7920674"/>
          </a:xfrm>
          <a:custGeom>
            <a:avLst/>
            <a:gdLst/>
            <a:ahLst/>
            <a:cxnLst/>
            <a:rect l="l" t="t" r="r" b="b"/>
            <a:pathLst>
              <a:path w="6217729" h="7920674">
                <a:moveTo>
                  <a:pt x="0" y="0"/>
                </a:moveTo>
                <a:lnTo>
                  <a:pt x="6217729" y="0"/>
                </a:lnTo>
                <a:lnTo>
                  <a:pt x="6217729" y="7920674"/>
                </a:lnTo>
                <a:lnTo>
                  <a:pt x="0" y="79206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03915" y="287939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頁面訊號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105400"/>
            <a:ext cx="8756143" cy="342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關鍵字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URL路徑識別字 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首頁 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標題標籤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圖片最佳化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本地結構化資料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9199" y="3170002"/>
            <a:ext cx="1036053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550"/>
              </a:lnSpc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頁面訊號是谷歌對您的網站進行SEO評估時，</a:t>
            </a:r>
            <a:r>
              <a:rPr lang="zh-TW" altLang="en-US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重點考量的要素。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51957" y="367982"/>
            <a:ext cx="15984085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09"/>
              </a:lnSpc>
            </a:pPr>
            <a:r>
              <a:rPr lang="zh-TW" sz="6699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谷歌商家資料待辦事項：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7715" y="1579815"/>
            <a:ext cx="17006822" cy="831632"/>
            <a:chOff x="0" y="0"/>
            <a:chExt cx="22675763" cy="110884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2675763" cy="1108843"/>
              <a:chOff x="0" y="0"/>
              <a:chExt cx="18077438" cy="8839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07743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8077438" h="883986">
                    <a:moveTo>
                      <a:pt x="17952979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52979" y="0"/>
                    </a:lnTo>
                    <a:cubicBezTo>
                      <a:pt x="18021557" y="0"/>
                      <a:pt x="18077438" y="55880"/>
                      <a:pt x="18077438" y="124460"/>
                    </a:cubicBezTo>
                    <a:lnTo>
                      <a:pt x="18077438" y="759526"/>
                    </a:lnTo>
                    <a:cubicBezTo>
                      <a:pt x="18077438" y="828105"/>
                      <a:pt x="18021557" y="883986"/>
                      <a:pt x="17952979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56681" y="112038"/>
              <a:ext cx="20651868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為世界盃最佳化谷歌商家資料的步驟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67E563-4B03-CF6D-7304-D88BE16A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4" y="2536796"/>
            <a:ext cx="17115408" cy="75248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145526" y="2011885"/>
            <a:ext cx="9555145" cy="831632"/>
            <a:chOff x="0" y="0"/>
            <a:chExt cx="12740194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2740194" cy="1108843"/>
              <a:chOff x="0" y="0"/>
              <a:chExt cx="10156662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156662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0156662" h="883986">
                    <a:moveTo>
                      <a:pt x="10032202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032202" y="0"/>
                    </a:lnTo>
                    <a:cubicBezTo>
                      <a:pt x="10100782" y="0"/>
                      <a:pt x="10156662" y="55880"/>
                      <a:pt x="10156662" y="124460"/>
                    </a:cubicBezTo>
                    <a:lnTo>
                      <a:pt x="10156662" y="759526"/>
                    </a:lnTo>
                    <a:cubicBezTo>
                      <a:pt x="10156662" y="828105"/>
                      <a:pt x="10100782" y="883986"/>
                      <a:pt x="10032202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68951" y="112038"/>
              <a:ext cx="1160308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主要和次級類別都很重要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411134" y="3292410"/>
            <a:ext cx="7465732" cy="5816454"/>
          </a:xfrm>
          <a:custGeom>
            <a:avLst/>
            <a:gdLst/>
            <a:ahLst/>
            <a:cxnLst/>
            <a:rect l="l" t="t" r="r" b="b"/>
            <a:pathLst>
              <a:path w="7465732" h="5816454">
                <a:moveTo>
                  <a:pt x="0" y="0"/>
                </a:moveTo>
                <a:lnTo>
                  <a:pt x="7465732" y="0"/>
                </a:lnTo>
                <a:lnTo>
                  <a:pt x="7465732" y="5816455"/>
                </a:lnTo>
                <a:lnTo>
                  <a:pt x="0" y="58164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03915" y="287939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選擇正確類別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875401" y="1209324"/>
            <a:ext cx="14254145" cy="796072"/>
            <a:chOff x="0" y="0"/>
            <a:chExt cx="19005527" cy="106143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005527" cy="1061430"/>
              <a:chOff x="0" y="0"/>
              <a:chExt cx="15151474" cy="8461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151475" cy="846187"/>
              </a:xfrm>
              <a:custGeom>
                <a:avLst/>
                <a:gdLst/>
                <a:ahLst/>
                <a:cxnLst/>
                <a:rect l="l" t="t" r="r" b="b"/>
                <a:pathLst>
                  <a:path w="15151475" h="846187">
                    <a:moveTo>
                      <a:pt x="15027015" y="846187"/>
                    </a:moveTo>
                    <a:lnTo>
                      <a:pt x="124460" y="846187"/>
                    </a:lnTo>
                    <a:cubicBezTo>
                      <a:pt x="55880" y="846187"/>
                      <a:pt x="0" y="790307"/>
                      <a:pt x="0" y="7217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027015" y="0"/>
                    </a:lnTo>
                    <a:cubicBezTo>
                      <a:pt x="15095595" y="0"/>
                      <a:pt x="15151475" y="55880"/>
                      <a:pt x="15151475" y="124460"/>
                    </a:cubicBezTo>
                    <a:lnTo>
                      <a:pt x="15151475" y="721727"/>
                    </a:lnTo>
                    <a:cubicBezTo>
                      <a:pt x="15151475" y="790307"/>
                      <a:pt x="15095595" y="846187"/>
                      <a:pt x="15027015" y="846187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50393" y="112038"/>
              <a:ext cx="17309214" cy="79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939"/>
                </a:lnSpc>
              </a:pPr>
              <a:r>
                <a:rPr lang="zh-TW" sz="37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您的業務有何獨特之處？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03915" y="113314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關鍵的描述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4012" y="2552700"/>
            <a:ext cx="17579975" cy="668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030"/>
              </a:lnSpc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這是向潛在顧客展示您是誰、您做什麼，以及為何選擇您的大好機會。 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請包含商家的簡要發展史（例如，近期達到的重大里程碑，如成立X週年等）。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請勿添加URL。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避免關鍵字堆砌。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包含行動號召語，如「歡迎今日光臨」。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避免提及促銷或優惠（使用貼文發佈相關資訊）。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請勿使用全大寫字母。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在開頭幾行自然而然融入企業名稱、關鍵字及地理位置。谷歌「周邊搜尋」（Vicinity）更新</a:t>
            </a:r>
            <a:r>
              <a:rPr lang="zh-TW" altLang="en-US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</a:t>
            </a: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意味著「關鍵字堆砌」策略已不再奏效，因此請勿在描述中強行塞入多個關鍵字。</a:t>
            </a:r>
          </a:p>
          <a:p>
            <a:pPr marL="669291" lvl="1" indent="-334646" algn="l" rtl="0">
              <a:lnSpc>
                <a:spcPts val="4030"/>
              </a:lnSpc>
              <a:buFont typeface="Arial"/>
              <a:buChar char="•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針對受眾撰寫內容。商家描述是展現商家個性的絕佳機會。 </a:t>
            </a:r>
          </a:p>
          <a:p>
            <a:pPr marL="1338582" lvl="2" indent="-446194" algn="l" rtl="0">
              <a:lnSpc>
                <a:spcPts val="4030"/>
              </a:lnSpc>
              <a:buFont typeface="Arial"/>
              <a:buChar char="⚬"/>
            </a:pPr>
            <a:r>
              <a:rPr lang="zh-TW" sz="4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所傳達的資訊及表達方式應與目標受眾產生共鳴。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54827" y="678280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413648" y="3404418"/>
            <a:ext cx="8619505" cy="5722583"/>
            <a:chOff x="0" y="0"/>
            <a:chExt cx="2270158" cy="15071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0158" cy="1507182"/>
            </a:xfrm>
            <a:custGeom>
              <a:avLst/>
              <a:gdLst/>
              <a:ahLst/>
              <a:cxnLst/>
              <a:rect l="l" t="t" r="r" b="b"/>
              <a:pathLst>
                <a:path w="2270158" h="1507182">
                  <a:moveTo>
                    <a:pt x="0" y="0"/>
                  </a:moveTo>
                  <a:lnTo>
                    <a:pt x="2270158" y="0"/>
                  </a:lnTo>
                  <a:lnTo>
                    <a:pt x="2270158" y="1507182"/>
                  </a:lnTo>
                  <a:lnTo>
                    <a:pt x="0" y="1507182"/>
                  </a:lnTo>
                  <a:close/>
                </a:path>
              </a:pathLst>
            </a:custGeom>
            <a:solidFill>
              <a:srgbClr val="6131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70158" cy="1545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67958">
            <a:off x="-408093" y="5193985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97382" y="2541715"/>
            <a:ext cx="8746618" cy="752257"/>
            <a:chOff x="0" y="0"/>
            <a:chExt cx="11662157" cy="100301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662157" cy="1003010"/>
              <a:chOff x="0" y="0"/>
              <a:chExt cx="9297236" cy="7996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297236" cy="799614"/>
              </a:xfrm>
              <a:custGeom>
                <a:avLst/>
                <a:gdLst/>
                <a:ahLst/>
                <a:cxnLst/>
                <a:rect l="l" t="t" r="r" b="b"/>
                <a:pathLst>
                  <a:path w="9297236" h="799614">
                    <a:moveTo>
                      <a:pt x="9172776" y="799613"/>
                    </a:moveTo>
                    <a:lnTo>
                      <a:pt x="124460" y="799613"/>
                    </a:lnTo>
                    <a:cubicBezTo>
                      <a:pt x="55880" y="799613"/>
                      <a:pt x="0" y="743733"/>
                      <a:pt x="0" y="6751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172776" y="0"/>
                    </a:lnTo>
                    <a:cubicBezTo>
                      <a:pt x="9241356" y="0"/>
                      <a:pt x="9297236" y="55880"/>
                      <a:pt x="9297236" y="124460"/>
                    </a:cubicBezTo>
                    <a:lnTo>
                      <a:pt x="9297236" y="675154"/>
                    </a:lnTo>
                    <a:cubicBezTo>
                      <a:pt x="9297236" y="743733"/>
                      <a:pt x="9241356" y="799614"/>
                      <a:pt x="9172776" y="799614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37732" y="102513"/>
              <a:ext cx="10621267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550"/>
                </a:lnSpc>
              </a:pPr>
              <a:r>
                <a:rPr lang="zh-TW" sz="35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分享高價值的世界盃資訊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887003" y="3754538"/>
            <a:ext cx="7672795" cy="5189330"/>
          </a:xfrm>
          <a:custGeom>
            <a:avLst/>
            <a:gdLst/>
            <a:ahLst/>
            <a:cxnLst/>
            <a:rect l="l" t="t" r="r" b="b"/>
            <a:pathLst>
              <a:path w="7672795" h="5189330">
                <a:moveTo>
                  <a:pt x="0" y="0"/>
                </a:moveTo>
                <a:lnTo>
                  <a:pt x="7672796" y="0"/>
                </a:lnTo>
                <a:lnTo>
                  <a:pt x="7672796" y="5189331"/>
                </a:lnTo>
                <a:lnTo>
                  <a:pt x="0" y="518933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03915" y="117461"/>
            <a:ext cx="14166467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問答集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1446402"/>
            <a:ext cx="18288000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290"/>
              </a:lnSpc>
              <a:spcBef>
                <a:spcPct val="0"/>
              </a:spcBef>
            </a:pPr>
            <a:r>
              <a:rPr lang="zh-TW" sz="3300" b="1" i="1" u="none" baseline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在回答客戶最常問的問題時包含關鍵字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7382" y="3742231"/>
            <a:ext cx="8591491" cy="370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6125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使用高價值關鍵字解答客戶疑問</a:t>
            </a:r>
          </a:p>
          <a:p>
            <a:pPr marL="755651" lvl="1" indent="-377825" algn="l" rtl="0">
              <a:lnSpc>
                <a:spcPts val="6125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作為關於服務、停車等事項的常見問題頁</a:t>
            </a:r>
          </a:p>
          <a:p>
            <a:pPr algn="l" rtl="0">
              <a:lnSpc>
                <a:spcPts val="4550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5460470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46073" y="2080439"/>
            <a:ext cx="14652457" cy="831632"/>
            <a:chOff x="0" y="0"/>
            <a:chExt cx="19536609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536609" cy="1108843"/>
              <a:chOff x="0" y="0"/>
              <a:chExt cx="15574860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574860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5574860" h="883986">
                    <a:moveTo>
                      <a:pt x="15450400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450400" y="0"/>
                    </a:lnTo>
                    <a:cubicBezTo>
                      <a:pt x="15518980" y="0"/>
                      <a:pt x="15574860" y="55880"/>
                      <a:pt x="15574860" y="124460"/>
                    </a:cubicBezTo>
                    <a:lnTo>
                      <a:pt x="15574860" y="759526"/>
                    </a:lnTo>
                    <a:cubicBezTo>
                      <a:pt x="15574860" y="828105"/>
                      <a:pt x="15518980" y="883986"/>
                      <a:pt x="15450400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65773" y="112038"/>
              <a:ext cx="1779289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包含討論本地世界盃賽事的關鍵字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6073" y="3153892"/>
            <a:ext cx="14652457" cy="685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提供賽事資訊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本屆</a:t>
            </a:r>
            <a:r>
              <a:rPr lang="zh-TW" sz="3500" b="0" i="0" u="sng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en.wikipedia.org/wiki/2026_FIFA_World_Cup#:~:text=The%20total%20number%20of%20games%20played%20will,team%20will%20still%20play%20three%20group%20matches."/>
              </a:rPr>
              <a:t>賽事</a:t>
            </a: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將持續39天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共104場比賽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48支參賽隊伍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包含本地關鍵字 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「西雅圖世界盃球場附近最佳酒吧」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「西雅圖世界盃周邊餐飲」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「西雅圖國際區世界盃特惠」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「西雅圖本地世界盃觀賽地點推薦」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「本屆世界盃流明球場周邊最佳餐飲地點」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與鄰近商家建立當地連結</a:t>
            </a:r>
          </a:p>
          <a:p>
            <a:pPr algn="l" rtl="0">
              <a:lnSpc>
                <a:spcPts val="455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46073" y="572314"/>
            <a:ext cx="15814328" cy="104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8710"/>
              </a:lnSpc>
              <a:spcBef>
                <a:spcPct val="0"/>
              </a:spcBef>
            </a:pPr>
            <a:r>
              <a:rPr lang="zh-TW" sz="6700" b="1" i="0" u="none" baseline="0" dirty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編寫部落格貼文或登入頁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082483" y="4148023"/>
            <a:ext cx="3783963" cy="2951491"/>
          </a:xfrm>
          <a:custGeom>
            <a:avLst/>
            <a:gdLst/>
            <a:ahLst/>
            <a:cxnLst/>
            <a:rect l="l" t="t" r="r" b="b"/>
            <a:pathLst>
              <a:path w="3783963" h="2951491">
                <a:moveTo>
                  <a:pt x="0" y="0"/>
                </a:moveTo>
                <a:lnTo>
                  <a:pt x="3783964" y="0"/>
                </a:lnTo>
                <a:lnTo>
                  <a:pt x="3783964" y="2951491"/>
                </a:lnTo>
                <a:lnTo>
                  <a:pt x="0" y="295149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54827" y="678280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028195" y="2185350"/>
            <a:ext cx="7531603" cy="6210263"/>
            <a:chOff x="0" y="0"/>
            <a:chExt cx="1983632" cy="16356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3632" cy="1635625"/>
            </a:xfrm>
            <a:custGeom>
              <a:avLst/>
              <a:gdLst/>
              <a:ahLst/>
              <a:cxnLst/>
              <a:rect l="l" t="t" r="r" b="b"/>
              <a:pathLst>
                <a:path w="1983632" h="1635625">
                  <a:moveTo>
                    <a:pt x="0" y="0"/>
                  </a:moveTo>
                  <a:lnTo>
                    <a:pt x="1983632" y="0"/>
                  </a:lnTo>
                  <a:lnTo>
                    <a:pt x="1983632" y="1635625"/>
                  </a:lnTo>
                  <a:lnTo>
                    <a:pt x="0" y="1635625"/>
                  </a:lnTo>
                  <a:close/>
                </a:path>
              </a:pathLst>
            </a:custGeom>
            <a:solidFill>
              <a:srgbClr val="6131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3632" cy="167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67958">
            <a:off x="-408093" y="5193985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52509" y="2541715"/>
            <a:ext cx="8591491" cy="752257"/>
            <a:chOff x="0" y="0"/>
            <a:chExt cx="11455322" cy="100301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55322" cy="1003010"/>
              <a:chOff x="0" y="0"/>
              <a:chExt cx="9132344" cy="7996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132344" cy="799614"/>
              </a:xfrm>
              <a:custGeom>
                <a:avLst/>
                <a:gdLst/>
                <a:ahLst/>
                <a:cxnLst/>
                <a:rect l="l" t="t" r="r" b="b"/>
                <a:pathLst>
                  <a:path w="9132344" h="799614">
                    <a:moveTo>
                      <a:pt x="9007884" y="799613"/>
                    </a:moveTo>
                    <a:lnTo>
                      <a:pt x="124460" y="799613"/>
                    </a:lnTo>
                    <a:cubicBezTo>
                      <a:pt x="55880" y="799613"/>
                      <a:pt x="0" y="743733"/>
                      <a:pt x="0" y="6751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007884" y="0"/>
                    </a:lnTo>
                    <a:cubicBezTo>
                      <a:pt x="9076464" y="0"/>
                      <a:pt x="9132344" y="55880"/>
                      <a:pt x="9132344" y="124460"/>
                    </a:cubicBezTo>
                    <a:lnTo>
                      <a:pt x="9132344" y="675154"/>
                    </a:lnTo>
                    <a:cubicBezTo>
                      <a:pt x="9132344" y="743733"/>
                      <a:pt x="9076464" y="799614"/>
                      <a:pt x="9007884" y="799614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31742" y="102513"/>
              <a:ext cx="10432892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550"/>
                </a:lnSpc>
              </a:pPr>
              <a:r>
                <a:rPr lang="zh-TW" sz="35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更新會傳遞積極的信號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64843" y="2296429"/>
            <a:ext cx="7258308" cy="5988104"/>
          </a:xfrm>
          <a:custGeom>
            <a:avLst/>
            <a:gdLst/>
            <a:ahLst/>
            <a:cxnLst/>
            <a:rect l="l" t="t" r="r" b="b"/>
            <a:pathLst>
              <a:path w="7258308" h="5988104">
                <a:moveTo>
                  <a:pt x="0" y="0"/>
                </a:moveTo>
                <a:lnTo>
                  <a:pt x="7258308" y="0"/>
                </a:lnTo>
                <a:lnTo>
                  <a:pt x="7258308" y="5988104"/>
                </a:lnTo>
                <a:lnTo>
                  <a:pt x="0" y="59881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03915" y="117461"/>
            <a:ext cx="14166467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如何撰寫更新內容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2509" y="3588107"/>
            <a:ext cx="859149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290"/>
              </a:lnSpc>
              <a:spcBef>
                <a:spcPct val="0"/>
              </a:spcBef>
            </a:pPr>
            <a:r>
              <a:rPr lang="zh-TW" sz="3300" b="1" i="1" u="none" baseline="0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向谷歌</a:t>
            </a:r>
            <a:r>
              <a:rPr lang="zh-TW" altLang="en-US" sz="3300" b="1" i="1" u="none" baseline="0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分</a:t>
            </a:r>
            <a:r>
              <a:rPr lang="zh-TW" sz="3300" b="1" i="1" u="none" baseline="0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享您的商家動態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2509" y="4865387"/>
            <a:ext cx="8591491" cy="342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保持最新的檔案資料 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允許使用關鍵字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為演算法提供更多資料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相關網頁連結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這些都會在搜尋結果中出現！</a:t>
            </a:r>
          </a:p>
          <a:p>
            <a:pPr algn="l" rtl="0">
              <a:lnSpc>
                <a:spcPts val="4550"/>
              </a:lnSpc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714736" y="-150999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7"/>
                </a:lnTo>
                <a:lnTo>
                  <a:pt x="0" y="615251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65179"/>
            <a:ext cx="1828800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為何投資本地SEO？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8526359">
            <a:off x="828346" y="2424424"/>
            <a:ext cx="4040248" cy="40402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35355">
            <a:off x="6996547" y="2441049"/>
            <a:ext cx="4013284" cy="40132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78039">
            <a:off x="13256966" y="2402643"/>
            <a:ext cx="4007100" cy="4007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12978" y="6738011"/>
            <a:ext cx="1290235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6299"/>
              </a:lnSpc>
            </a:pPr>
            <a:r>
              <a:rPr lang="zh-TW" sz="4499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46%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98883" y="6738011"/>
            <a:ext cx="1290235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6299"/>
              </a:lnSpc>
            </a:pPr>
            <a:r>
              <a:rPr lang="zh-TW" sz="4499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72%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3850" y="6738011"/>
            <a:ext cx="1290235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6299"/>
              </a:lnSpc>
            </a:pPr>
            <a:r>
              <a:rPr lang="zh-TW" sz="4499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86%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0979" y="7719195"/>
            <a:ext cx="4014232" cy="165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374"/>
              </a:lnSpc>
            </a:pPr>
            <a:r>
              <a:rPr lang="zh-TW" sz="3499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的搜尋中與位置有關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56280" y="7617259"/>
            <a:ext cx="5083235" cy="220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374"/>
              </a:lnSpc>
            </a:pPr>
            <a:r>
              <a:rPr lang="zh-TW" sz="3499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的消費者在搜尋本地商家後，會前往五英里範圍內的店鋪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9564" y="7645943"/>
            <a:ext cx="4658807" cy="165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374"/>
              </a:lnSpc>
            </a:pPr>
            <a:r>
              <a:rPr lang="zh-TW" sz="3499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的消費者使用</a:t>
            </a:r>
            <a:r>
              <a:rPr lang="zh-TW" sz="3499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谷歌地圖</a:t>
            </a:r>
            <a:r>
              <a:rPr lang="zh-TW" sz="3499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尋找本地商家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39598" y="1666279"/>
            <a:ext cx="4436995" cy="831632"/>
            <a:chOff x="0" y="0"/>
            <a:chExt cx="5915994" cy="110884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915994" cy="1108843"/>
              <a:chOff x="0" y="0"/>
              <a:chExt cx="4716314" cy="8839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716314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4716314" h="883986">
                    <a:moveTo>
                      <a:pt x="4591853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91854" y="0"/>
                    </a:lnTo>
                    <a:cubicBezTo>
                      <a:pt x="4660434" y="0"/>
                      <a:pt x="4716314" y="55880"/>
                      <a:pt x="4716314" y="124460"/>
                    </a:cubicBezTo>
                    <a:lnTo>
                      <a:pt x="4716314" y="759526"/>
                    </a:lnTo>
                    <a:cubicBezTo>
                      <a:pt x="4716314" y="828105"/>
                      <a:pt x="4660434" y="883986"/>
                      <a:pt x="4591854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71325" y="112038"/>
              <a:ext cx="5387969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相關性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25502" y="1666279"/>
            <a:ext cx="4436995" cy="831632"/>
            <a:chOff x="0" y="0"/>
            <a:chExt cx="5915994" cy="110884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915994" cy="1108843"/>
              <a:chOff x="0" y="0"/>
              <a:chExt cx="4716314" cy="88398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716314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4716314" h="883986">
                    <a:moveTo>
                      <a:pt x="4591853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91854" y="0"/>
                    </a:lnTo>
                    <a:cubicBezTo>
                      <a:pt x="4660434" y="0"/>
                      <a:pt x="4716314" y="55880"/>
                      <a:pt x="4716314" y="124460"/>
                    </a:cubicBezTo>
                    <a:lnTo>
                      <a:pt x="4716314" y="759526"/>
                    </a:lnTo>
                    <a:cubicBezTo>
                      <a:pt x="4716314" y="828105"/>
                      <a:pt x="4660434" y="883986"/>
                      <a:pt x="4591854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71325" y="112038"/>
              <a:ext cx="5387969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距離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211407" y="1666279"/>
            <a:ext cx="4436995" cy="831632"/>
            <a:chOff x="0" y="0"/>
            <a:chExt cx="5915994" cy="1108843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915994" cy="1108843"/>
              <a:chOff x="0" y="0"/>
              <a:chExt cx="4716314" cy="88398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716314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4716314" h="883986">
                    <a:moveTo>
                      <a:pt x="4591853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91854" y="0"/>
                    </a:lnTo>
                    <a:cubicBezTo>
                      <a:pt x="4660434" y="0"/>
                      <a:pt x="4716314" y="55880"/>
                      <a:pt x="4716314" y="124460"/>
                    </a:cubicBezTo>
                    <a:lnTo>
                      <a:pt x="4716314" y="759526"/>
                    </a:lnTo>
                    <a:cubicBezTo>
                      <a:pt x="4716314" y="828105"/>
                      <a:pt x="4660434" y="883986"/>
                      <a:pt x="4591854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71325" y="112038"/>
              <a:ext cx="5387969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知名度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102364" y="459279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2057618"/>
            <a:ext cx="8040391" cy="831632"/>
            <a:chOff x="0" y="0"/>
            <a:chExt cx="10720521" cy="110884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720521" cy="1108843"/>
              <a:chOff x="0" y="0"/>
              <a:chExt cx="8546550" cy="883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546550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8546550" h="883986">
                    <a:moveTo>
                      <a:pt x="8422091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422091" y="0"/>
                    </a:lnTo>
                    <a:cubicBezTo>
                      <a:pt x="8490670" y="0"/>
                      <a:pt x="8546550" y="55880"/>
                      <a:pt x="8546550" y="124460"/>
                    </a:cubicBezTo>
                    <a:lnTo>
                      <a:pt x="8546550" y="759526"/>
                    </a:lnTo>
                    <a:cubicBezTo>
                      <a:pt x="8546550" y="828105"/>
                      <a:pt x="8490670" y="883986"/>
                      <a:pt x="8422091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10462" y="112038"/>
              <a:ext cx="976367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外部與內部連結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965450"/>
            <a:ext cx="11676281" cy="629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 rtl="0">
              <a:lnSpc>
                <a:spcPts val="45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提升搜尋引擎能見度與網站流量 </a:t>
            </a:r>
          </a:p>
          <a:p>
            <a:pPr marL="647703" lvl="1" indent="-323852" algn="l" rtl="0">
              <a:lnSpc>
                <a:spcPts val="45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透過以下方式增強SEO效果與網站可信度： 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部落格帖文 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業務合作夥伴 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商家名錄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社交媒體 </a:t>
            </a:r>
          </a:p>
          <a:p>
            <a:pPr marL="647703" lvl="1" indent="-323852" algn="l" rtl="0">
              <a:lnSpc>
                <a:spcPts val="450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社區宣傳活動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本地（非競爭性）商家  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本地報紙及網站故事分享</a:t>
            </a:r>
          </a:p>
          <a:p>
            <a:pPr marL="1295406" lvl="2" indent="-431802" algn="l" rtl="0">
              <a:lnSpc>
                <a:spcPts val="450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支持並贊助本地活動 </a:t>
            </a:r>
          </a:p>
          <a:p>
            <a:pPr algn="l" rtl="0">
              <a:lnSpc>
                <a:spcPts val="4550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13196870" y="3467100"/>
            <a:ext cx="4062430" cy="4114800"/>
          </a:xfrm>
          <a:custGeom>
            <a:avLst/>
            <a:gdLst/>
            <a:ahLst/>
            <a:cxnLst/>
            <a:rect l="l" t="t" r="r" b="b"/>
            <a:pathLst>
              <a:path w="4062430" h="4114800">
                <a:moveTo>
                  <a:pt x="0" y="0"/>
                </a:moveTo>
                <a:lnTo>
                  <a:pt x="4062430" y="0"/>
                </a:lnTo>
                <a:lnTo>
                  <a:pt x="4062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303915" y="117461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建立連結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80295" y="4717598"/>
            <a:ext cx="4527410" cy="3321987"/>
          </a:xfrm>
          <a:custGeom>
            <a:avLst/>
            <a:gdLst/>
            <a:ahLst/>
            <a:cxnLst/>
            <a:rect l="l" t="t" r="r" b="b"/>
            <a:pathLst>
              <a:path w="4527410" h="3321987">
                <a:moveTo>
                  <a:pt x="0" y="0"/>
                </a:moveTo>
                <a:lnTo>
                  <a:pt x="4527410" y="0"/>
                </a:lnTo>
                <a:lnTo>
                  <a:pt x="4527410" y="3321987"/>
                </a:lnTo>
                <a:lnTo>
                  <a:pt x="0" y="33219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058670"/>
            <a:ext cx="16230600" cy="136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11049"/>
              </a:lnSpc>
            </a:pPr>
            <a:r>
              <a:rPr lang="zh-TW" sz="8499" b="1" i="0" u="none" baseline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必備SEO工具：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484619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576322" y="5715269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03915" y="117461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SEO工具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041471" y="7927062"/>
            <a:ext cx="4502416" cy="3764732"/>
            <a:chOff x="0" y="0"/>
            <a:chExt cx="1697410" cy="14193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7410" cy="1419304"/>
            </a:xfrm>
            <a:custGeom>
              <a:avLst/>
              <a:gdLst/>
              <a:ahLst/>
              <a:cxnLst/>
              <a:rect l="l" t="t" r="r" b="b"/>
              <a:pathLst>
                <a:path w="1697410" h="1419304">
                  <a:moveTo>
                    <a:pt x="1572950" y="1419303"/>
                  </a:moveTo>
                  <a:lnTo>
                    <a:pt x="124460" y="1419303"/>
                  </a:lnTo>
                  <a:cubicBezTo>
                    <a:pt x="55880" y="1419303"/>
                    <a:pt x="0" y="1363423"/>
                    <a:pt x="0" y="12948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72950" y="0"/>
                  </a:lnTo>
                  <a:cubicBezTo>
                    <a:pt x="1641530" y="0"/>
                    <a:pt x="1697410" y="55880"/>
                    <a:pt x="1697410" y="124460"/>
                  </a:cubicBezTo>
                  <a:lnTo>
                    <a:pt x="1697410" y="1294844"/>
                  </a:lnTo>
                  <a:cubicBezTo>
                    <a:pt x="1697410" y="1363423"/>
                    <a:pt x="1641530" y="1419304"/>
                    <a:pt x="1572950" y="1419304"/>
                  </a:cubicBezTo>
                  <a:close/>
                </a:path>
              </a:pathLst>
            </a:custGeom>
            <a:solidFill>
              <a:srgbClr val="E9EB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041471" y="7989483"/>
            <a:ext cx="399064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4275"/>
              </a:lnSpc>
            </a:pPr>
            <a:r>
              <a:rPr lang="zh-TW" sz="2500" b="1" i="0" u="none" baseline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97%的人會透過線上搜尋</a:t>
            </a:r>
            <a:r>
              <a:rPr lang="zh-TW" altLang="en-US" sz="2500" b="1" i="0" u="none" baseline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</a:t>
            </a:r>
            <a:r>
              <a:rPr lang="zh-TW" sz="2500" b="1" i="0" u="none" baseline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瞭解本地企業或組織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495" y="2460622"/>
            <a:ext cx="12949095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90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用於監控、維護和故障排除您的網站在谷歌搜尋的結果。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1571019"/>
            <a:ext cx="6682133" cy="831632"/>
            <a:chOff x="0" y="0"/>
            <a:chExt cx="8909511" cy="110884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909511" cy="1108843"/>
              <a:chOff x="0" y="0"/>
              <a:chExt cx="7102788" cy="8839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10278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7102788" h="883986">
                    <a:moveTo>
                      <a:pt x="6978328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978328" y="0"/>
                    </a:lnTo>
                    <a:cubicBezTo>
                      <a:pt x="7046908" y="0"/>
                      <a:pt x="7102788" y="55880"/>
                      <a:pt x="7102788" y="124460"/>
                    </a:cubicBezTo>
                    <a:lnTo>
                      <a:pt x="7102788" y="759526"/>
                    </a:lnTo>
                    <a:cubicBezTo>
                      <a:pt x="7102788" y="828105"/>
                      <a:pt x="7046908" y="883986"/>
                      <a:pt x="6978328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58016" y="112038"/>
              <a:ext cx="811430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谷歌搜尋控制台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6495" y="3933822"/>
            <a:ext cx="6682133" cy="831632"/>
            <a:chOff x="0" y="0"/>
            <a:chExt cx="8909511" cy="110884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8909511" cy="1108843"/>
              <a:chOff x="0" y="0"/>
              <a:chExt cx="7102788" cy="88398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10278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7102788" h="883986">
                    <a:moveTo>
                      <a:pt x="6978328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978328" y="0"/>
                    </a:lnTo>
                    <a:cubicBezTo>
                      <a:pt x="7046908" y="0"/>
                      <a:pt x="7102788" y="55880"/>
                      <a:pt x="7102788" y="124460"/>
                    </a:cubicBezTo>
                    <a:lnTo>
                      <a:pt x="7102788" y="759526"/>
                    </a:lnTo>
                    <a:cubicBezTo>
                      <a:pt x="7102788" y="828105"/>
                      <a:pt x="7046908" y="883986"/>
                      <a:pt x="6978328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58016" y="112038"/>
              <a:ext cx="811430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Bing網站管理員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826" y="4860704"/>
            <a:ext cx="12980078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協助最佳化網站在Bing搜尋中的表現，提供見解、診斷和建議，以提升搜尋引擎能見度。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6495" y="6816504"/>
            <a:ext cx="6682133" cy="831632"/>
            <a:chOff x="0" y="0"/>
            <a:chExt cx="8909511" cy="110884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8909511" cy="1108843"/>
              <a:chOff x="0" y="0"/>
              <a:chExt cx="7102788" cy="88398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10278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7102788" h="883986">
                    <a:moveTo>
                      <a:pt x="6978328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978328" y="0"/>
                    </a:lnTo>
                    <a:cubicBezTo>
                      <a:pt x="7046908" y="0"/>
                      <a:pt x="7102788" y="55880"/>
                      <a:pt x="7102788" y="124460"/>
                    </a:cubicBezTo>
                    <a:lnTo>
                      <a:pt x="7102788" y="759526"/>
                    </a:lnTo>
                    <a:cubicBezTo>
                      <a:pt x="7102788" y="828105"/>
                      <a:pt x="7046908" y="883986"/>
                      <a:pt x="6978328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58016" y="112038"/>
              <a:ext cx="811430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網頁速度分析工具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6495" y="7664450"/>
            <a:ext cx="12949095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提供高階網站審核服務，並給出網站最佳化的關鍵步驟。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618843" y="3488297"/>
            <a:ext cx="6115037" cy="4311101"/>
          </a:xfrm>
          <a:custGeom>
            <a:avLst/>
            <a:gdLst/>
            <a:ahLst/>
            <a:cxnLst/>
            <a:rect l="l" t="t" r="r" b="b"/>
            <a:pathLst>
              <a:path w="6115037" h="4311101">
                <a:moveTo>
                  <a:pt x="0" y="0"/>
                </a:moveTo>
                <a:lnTo>
                  <a:pt x="6115037" y="0"/>
                </a:lnTo>
                <a:lnTo>
                  <a:pt x="6115037" y="4311101"/>
                </a:lnTo>
                <a:lnTo>
                  <a:pt x="0" y="43111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1061" y="1235699"/>
            <a:ext cx="162306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9749"/>
              </a:lnSpc>
            </a:pPr>
            <a:r>
              <a:rPr lang="zh-TW" sz="7499" b="1" i="0" u="none" baseline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額外建議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484619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576322" y="5715269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4041471" y="7927062"/>
            <a:ext cx="4502416" cy="3764732"/>
            <a:chOff x="0" y="0"/>
            <a:chExt cx="1697410" cy="14193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7410" cy="1419304"/>
            </a:xfrm>
            <a:custGeom>
              <a:avLst/>
              <a:gdLst/>
              <a:ahLst/>
              <a:cxnLst/>
              <a:rect l="l" t="t" r="r" b="b"/>
              <a:pathLst>
                <a:path w="1697410" h="1419304">
                  <a:moveTo>
                    <a:pt x="1572950" y="1419303"/>
                  </a:moveTo>
                  <a:lnTo>
                    <a:pt x="124460" y="1419303"/>
                  </a:lnTo>
                  <a:cubicBezTo>
                    <a:pt x="55880" y="1419303"/>
                    <a:pt x="0" y="1363423"/>
                    <a:pt x="0" y="12948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72950" y="0"/>
                  </a:lnTo>
                  <a:cubicBezTo>
                    <a:pt x="1641530" y="0"/>
                    <a:pt x="1697410" y="55880"/>
                    <a:pt x="1697410" y="124460"/>
                  </a:cubicBezTo>
                  <a:lnTo>
                    <a:pt x="1697410" y="1294844"/>
                  </a:lnTo>
                  <a:cubicBezTo>
                    <a:pt x="1697410" y="1363423"/>
                    <a:pt x="1641530" y="1419304"/>
                    <a:pt x="1572950" y="1419304"/>
                  </a:cubicBezTo>
                  <a:close/>
                </a:path>
              </a:pathLst>
            </a:custGeom>
            <a:solidFill>
              <a:srgbClr val="E9EBF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571019"/>
            <a:ext cx="6682133" cy="831632"/>
            <a:chOff x="0" y="0"/>
            <a:chExt cx="8909511" cy="110884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909511" cy="1108843"/>
              <a:chOff x="0" y="0"/>
              <a:chExt cx="7102788" cy="8839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10278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7102788" h="883986">
                    <a:moveTo>
                      <a:pt x="6978328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978328" y="0"/>
                    </a:lnTo>
                    <a:cubicBezTo>
                      <a:pt x="7046908" y="0"/>
                      <a:pt x="7102788" y="55880"/>
                      <a:pt x="7102788" y="124460"/>
                    </a:cubicBezTo>
                    <a:lnTo>
                      <a:pt x="7102788" y="759526"/>
                    </a:lnTo>
                    <a:cubicBezTo>
                      <a:pt x="7102788" y="828105"/>
                      <a:pt x="7046908" y="883986"/>
                      <a:pt x="6978328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58016" y="112038"/>
              <a:ext cx="811430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收集並梳理電子郵件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6495" y="6290122"/>
            <a:ext cx="6682133" cy="831632"/>
            <a:chOff x="0" y="0"/>
            <a:chExt cx="8909511" cy="11088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909511" cy="1108843"/>
              <a:chOff x="0" y="0"/>
              <a:chExt cx="7102788" cy="8839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102788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7102788" h="883986">
                    <a:moveTo>
                      <a:pt x="6978328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978328" y="0"/>
                    </a:lnTo>
                    <a:cubicBezTo>
                      <a:pt x="7046908" y="0"/>
                      <a:pt x="7102788" y="55880"/>
                      <a:pt x="7102788" y="124460"/>
                    </a:cubicBezTo>
                    <a:lnTo>
                      <a:pt x="7102788" y="759526"/>
                    </a:lnTo>
                    <a:cubicBezTo>
                      <a:pt x="7102788" y="828105"/>
                      <a:pt x="7046908" y="883986"/>
                      <a:pt x="6978328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58016" y="112038"/>
              <a:ext cx="8114305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Klaviyo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11071" y="8168963"/>
            <a:ext cx="1963216" cy="1963216"/>
          </a:xfrm>
          <a:custGeom>
            <a:avLst/>
            <a:gdLst/>
            <a:ahLst/>
            <a:cxnLst/>
            <a:rect l="l" t="t" r="r" b="b"/>
            <a:pathLst>
              <a:path w="1963216" h="1963216">
                <a:moveTo>
                  <a:pt x="0" y="0"/>
                </a:moveTo>
                <a:lnTo>
                  <a:pt x="1963215" y="0"/>
                </a:lnTo>
                <a:lnTo>
                  <a:pt x="1963215" y="1963216"/>
                </a:lnTo>
                <a:lnTo>
                  <a:pt x="0" y="19632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303915" y="117461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電子郵件行銷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503076"/>
            <a:ext cx="14957590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90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為本地及外州訪客收集並建立電子郵件名單</a:t>
            </a:r>
          </a:p>
          <a:p>
            <a:pPr marL="755651" lvl="1" indent="-377825" algn="l" rtl="0">
              <a:lnSpc>
                <a:spcPts val="490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向核心客戶群體發送精準的行銷方案</a:t>
            </a:r>
          </a:p>
          <a:p>
            <a:pPr marL="755651" lvl="1" indent="-377825" algn="l" rtl="0">
              <a:lnSpc>
                <a:spcPts val="490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即時測試行銷方案與訊息</a:t>
            </a:r>
          </a:p>
          <a:p>
            <a:pPr algn="l" rtl="0">
              <a:lnSpc>
                <a:spcPts val="49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079202" y="7150329"/>
            <a:ext cx="1272128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52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一款功能強大的工具，提供免費版本助您輕鬆上手。</a:t>
            </a:r>
          </a:p>
          <a:p>
            <a:pPr marL="755651" lvl="1" indent="-377825" algn="l" rtl="0">
              <a:lnSpc>
                <a:spcPts val="52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與OpenTable、Toast、Square、Stripe等平台直接整合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24741" y="3793188"/>
            <a:ext cx="1547552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10199"/>
              </a:lnSpc>
            </a:pPr>
            <a:r>
              <a:rPr lang="zh-TW" sz="8499" b="1" i="0" u="none" spc="424" baseline="0">
                <a:solidFill>
                  <a:srgbClr val="FBFCF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合作者</a:t>
            </a:r>
          </a:p>
        </p:txBody>
      </p:sp>
      <p:sp>
        <p:nvSpPr>
          <p:cNvPr id="5" name="Freeform 5"/>
          <p:cNvSpPr/>
          <p:nvPr/>
        </p:nvSpPr>
        <p:spPr>
          <a:xfrm>
            <a:off x="5154003" y="4700782"/>
            <a:ext cx="7979995" cy="3484598"/>
          </a:xfrm>
          <a:custGeom>
            <a:avLst/>
            <a:gdLst/>
            <a:ahLst/>
            <a:cxnLst/>
            <a:rect l="l" t="t" r="r" b="b"/>
            <a:pathLst>
              <a:path w="7979995" h="3484598">
                <a:moveTo>
                  <a:pt x="0" y="0"/>
                </a:moveTo>
                <a:lnTo>
                  <a:pt x="7979994" y="0"/>
                </a:lnTo>
                <a:lnTo>
                  <a:pt x="7979994" y="3484597"/>
                </a:lnTo>
                <a:lnTo>
                  <a:pt x="0" y="34845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428481" y="4145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18414" y="240883"/>
            <a:ext cx="15710159" cy="1245017"/>
            <a:chOff x="0" y="0"/>
            <a:chExt cx="20946878" cy="166002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0946878" cy="1660023"/>
              <a:chOff x="0" y="0"/>
              <a:chExt cx="16699146" cy="13233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699147" cy="1323394"/>
              </a:xfrm>
              <a:custGeom>
                <a:avLst/>
                <a:gdLst/>
                <a:ahLst/>
                <a:cxnLst/>
                <a:rect l="l" t="t" r="r" b="b"/>
                <a:pathLst>
                  <a:path w="16699147" h="1323394">
                    <a:moveTo>
                      <a:pt x="16574686" y="1323393"/>
                    </a:moveTo>
                    <a:lnTo>
                      <a:pt x="124460" y="1323393"/>
                    </a:lnTo>
                    <a:cubicBezTo>
                      <a:pt x="55880" y="1323393"/>
                      <a:pt x="0" y="1267514"/>
                      <a:pt x="0" y="11989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574686" y="0"/>
                    </a:lnTo>
                    <a:cubicBezTo>
                      <a:pt x="16643266" y="0"/>
                      <a:pt x="16699147" y="55880"/>
                      <a:pt x="16699147" y="124460"/>
                    </a:cubicBezTo>
                    <a:lnTo>
                      <a:pt x="16699147" y="1198934"/>
                    </a:lnTo>
                    <a:cubicBezTo>
                      <a:pt x="16699147" y="1267514"/>
                      <a:pt x="16643266" y="1323394"/>
                      <a:pt x="16574686" y="1323394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06614" y="73938"/>
              <a:ext cx="19077292" cy="1435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8710"/>
                </a:lnSpc>
              </a:pPr>
              <a:r>
                <a:rPr lang="zh-TW" sz="6700" b="1" i="0" u="none" baseline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與Surf Rider Media攜手合作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7338" y="1787769"/>
            <a:ext cx="15710159" cy="7954219"/>
            <a:chOff x="0" y="0"/>
            <a:chExt cx="4137655" cy="20949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7655" cy="2094938"/>
            </a:xfrm>
            <a:custGeom>
              <a:avLst/>
              <a:gdLst/>
              <a:ahLst/>
              <a:cxnLst/>
              <a:rect l="l" t="t" r="r" b="b"/>
              <a:pathLst>
                <a:path w="4137655" h="2094938">
                  <a:moveTo>
                    <a:pt x="25133" y="0"/>
                  </a:moveTo>
                  <a:lnTo>
                    <a:pt x="4112522" y="0"/>
                  </a:lnTo>
                  <a:cubicBezTo>
                    <a:pt x="4126402" y="0"/>
                    <a:pt x="4137655" y="11252"/>
                    <a:pt x="4137655" y="25133"/>
                  </a:cubicBezTo>
                  <a:lnTo>
                    <a:pt x="4137655" y="2069806"/>
                  </a:lnTo>
                  <a:cubicBezTo>
                    <a:pt x="4137655" y="2083686"/>
                    <a:pt x="4126402" y="2094938"/>
                    <a:pt x="4112522" y="2094938"/>
                  </a:cubicBezTo>
                  <a:lnTo>
                    <a:pt x="25133" y="2094938"/>
                  </a:lnTo>
                  <a:cubicBezTo>
                    <a:pt x="11252" y="2094938"/>
                    <a:pt x="0" y="2083686"/>
                    <a:pt x="0" y="2069806"/>
                  </a:cubicBezTo>
                  <a:lnTo>
                    <a:pt x="0" y="25133"/>
                  </a:lnTo>
                  <a:cubicBezTo>
                    <a:pt x="0" y="11252"/>
                    <a:pt x="11252" y="0"/>
                    <a:pt x="25133" y="0"/>
                  </a:cubicBezTo>
                  <a:close/>
                </a:path>
              </a:pathLst>
            </a:custGeom>
            <a:solidFill>
              <a:srgbClr val="E9EBF8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137655" cy="213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08807" y="7856167"/>
            <a:ext cx="2070385" cy="878840"/>
            <a:chOff x="0" y="0"/>
            <a:chExt cx="2760514" cy="117178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760514" cy="1171786"/>
              <a:chOff x="0" y="0"/>
              <a:chExt cx="545287" cy="23146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45287" cy="231464"/>
              </a:xfrm>
              <a:custGeom>
                <a:avLst/>
                <a:gdLst/>
                <a:ahLst/>
                <a:cxnLst/>
                <a:rect l="l" t="t" r="r" b="b"/>
                <a:pathLst>
                  <a:path w="545287" h="231464">
                    <a:moveTo>
                      <a:pt x="115732" y="0"/>
                    </a:moveTo>
                    <a:lnTo>
                      <a:pt x="429555" y="0"/>
                    </a:lnTo>
                    <a:cubicBezTo>
                      <a:pt x="460249" y="0"/>
                      <a:pt x="489686" y="12193"/>
                      <a:pt x="511390" y="33897"/>
                    </a:cubicBezTo>
                    <a:cubicBezTo>
                      <a:pt x="533093" y="55601"/>
                      <a:pt x="545287" y="85038"/>
                      <a:pt x="545287" y="115732"/>
                    </a:cubicBezTo>
                    <a:lnTo>
                      <a:pt x="545287" y="115732"/>
                    </a:lnTo>
                    <a:cubicBezTo>
                      <a:pt x="545287" y="179649"/>
                      <a:pt x="493472" y="231464"/>
                      <a:pt x="429555" y="231464"/>
                    </a:cubicBezTo>
                    <a:lnTo>
                      <a:pt x="115732" y="231464"/>
                    </a:lnTo>
                    <a:cubicBezTo>
                      <a:pt x="85038" y="231464"/>
                      <a:pt x="55601" y="219271"/>
                      <a:pt x="33897" y="197567"/>
                    </a:cubicBezTo>
                    <a:cubicBezTo>
                      <a:pt x="12193" y="175863"/>
                      <a:pt x="0" y="146426"/>
                      <a:pt x="0" y="115732"/>
                    </a:cubicBezTo>
                    <a:lnTo>
                      <a:pt x="0" y="115732"/>
                    </a:lnTo>
                    <a:cubicBezTo>
                      <a:pt x="0" y="85038"/>
                      <a:pt x="12193" y="55601"/>
                      <a:pt x="33897" y="33897"/>
                    </a:cubicBezTo>
                    <a:cubicBezTo>
                      <a:pt x="55601" y="12193"/>
                      <a:pt x="85038" y="0"/>
                      <a:pt x="115732" y="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545287" cy="2790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82297" y="257175"/>
              <a:ext cx="2395919" cy="60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0">
                <a:lnSpc>
                  <a:spcPts val="3640"/>
                </a:lnSpc>
                <a:spcBef>
                  <a:spcPct val="0"/>
                </a:spcBef>
              </a:pPr>
              <a:r>
                <a:rPr lang="zh-TW" sz="28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費用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3069" y="2848075"/>
            <a:ext cx="14945860" cy="468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4650"/>
              </a:lnSpc>
            </a:pPr>
            <a:r>
              <a:rPr lang="zh-TW" sz="3000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會計與商業諮詢專案</a:t>
            </a: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為西雅圖本地企業及非營利組織提供最多10小時的個人化免費一對一諮詢服務。服務範圍包括但不限於：</a:t>
            </a:r>
          </a:p>
          <a:p>
            <a:pPr marL="647700" lvl="1" indent="-323850" algn="l" rtl="0">
              <a:lnSpc>
                <a:spcPts val="4650"/>
              </a:lnSpc>
              <a:buFont typeface="Arial"/>
              <a:buChar char="•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西雅圖市府資助的10小時免費諮詢</a:t>
            </a:r>
          </a:p>
          <a:p>
            <a:pPr marL="1295400" lvl="2" indent="-431800" algn="l" rtl="0">
              <a:lnSpc>
                <a:spcPts val="4650"/>
              </a:lnSpc>
              <a:buFont typeface="Arial"/>
              <a:buChar char="⚬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谷歌商家資料審核與最佳化 </a:t>
            </a:r>
          </a:p>
          <a:p>
            <a:pPr marL="1295400" lvl="2" indent="-431800" algn="l" rtl="0">
              <a:lnSpc>
                <a:spcPts val="4650"/>
              </a:lnSpc>
              <a:buFont typeface="Arial"/>
              <a:buChar char="⚬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關鍵字研究與SEO路線圖</a:t>
            </a:r>
          </a:p>
          <a:p>
            <a:pPr marL="1295400" lvl="2" indent="-431800" algn="l" rtl="0">
              <a:lnSpc>
                <a:spcPts val="4650"/>
              </a:lnSpc>
              <a:buFont typeface="Arial"/>
              <a:buChar char="⚬"/>
            </a:pPr>
            <a:r>
              <a:rPr lang="zh-TW" sz="30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世界盃前後的行銷策略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285537" y="7002378"/>
            <a:ext cx="2791960" cy="2739610"/>
          </a:xfrm>
          <a:custGeom>
            <a:avLst/>
            <a:gdLst/>
            <a:ahLst/>
            <a:cxnLst/>
            <a:rect l="l" t="t" r="r" b="b"/>
            <a:pathLst>
              <a:path w="2791960" h="2739610">
                <a:moveTo>
                  <a:pt x="0" y="0"/>
                </a:moveTo>
                <a:lnTo>
                  <a:pt x="2791960" y="0"/>
                </a:lnTo>
                <a:lnTo>
                  <a:pt x="2791960" y="2739610"/>
                </a:lnTo>
                <a:lnTo>
                  <a:pt x="0" y="27396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67338" y="1986532"/>
            <a:ext cx="15661234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199"/>
              </a:lnSpc>
            </a:pPr>
            <a:r>
              <a:rPr lang="zh-TW" sz="3999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透過西雅圖市府獲取10小時免費諮詢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21269" y="8861425"/>
            <a:ext cx="224546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250"/>
              </a:lnSpc>
              <a:spcBef>
                <a:spcPct val="0"/>
              </a:spcBef>
            </a:pPr>
            <a:r>
              <a:rPr lang="zh-TW" sz="2500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免費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58786" y="6195928"/>
            <a:ext cx="2245462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250"/>
              </a:lnSpc>
              <a:spcBef>
                <a:spcPct val="0"/>
              </a:spcBef>
            </a:pPr>
            <a:r>
              <a:rPr lang="zh-TW" sz="2500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即刻預約時間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61778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426089" y="1928102"/>
            <a:ext cx="4019596" cy="8170359"/>
            <a:chOff x="0" y="0"/>
            <a:chExt cx="5359461" cy="10893812"/>
          </a:xfrm>
        </p:grpSpPr>
        <p:sp>
          <p:nvSpPr>
            <p:cNvPr id="5" name="Freeform 5"/>
            <p:cNvSpPr/>
            <p:nvPr/>
          </p:nvSpPr>
          <p:spPr>
            <a:xfrm>
              <a:off x="302660" y="264930"/>
              <a:ext cx="4968704" cy="10297407"/>
            </a:xfrm>
            <a:custGeom>
              <a:avLst/>
              <a:gdLst/>
              <a:ahLst/>
              <a:cxnLst/>
              <a:rect l="l" t="t" r="r" b="b"/>
              <a:pathLst>
                <a:path w="4968704" h="10297407">
                  <a:moveTo>
                    <a:pt x="0" y="0"/>
                  </a:moveTo>
                  <a:lnTo>
                    <a:pt x="4968704" y="0"/>
                  </a:lnTo>
                  <a:lnTo>
                    <a:pt x="4968704" y="10297407"/>
                  </a:lnTo>
                  <a:lnTo>
                    <a:pt x="0" y="10297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t="-432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5359461" cy="10893812"/>
            </a:xfrm>
            <a:custGeom>
              <a:avLst/>
              <a:gdLst/>
              <a:ahLst/>
              <a:cxnLst/>
              <a:rect l="l" t="t" r="r" b="b"/>
              <a:pathLst>
                <a:path w="5359461" h="10893812">
                  <a:moveTo>
                    <a:pt x="0" y="0"/>
                  </a:moveTo>
                  <a:lnTo>
                    <a:pt x="5359461" y="0"/>
                  </a:lnTo>
                  <a:lnTo>
                    <a:pt x="5359461" y="10893812"/>
                  </a:lnTo>
                  <a:lnTo>
                    <a:pt x="0" y="10893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 l="-815" r="-8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51957" y="367982"/>
            <a:ext cx="15984085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09"/>
              </a:lnSpc>
            </a:pPr>
            <a:r>
              <a:rPr lang="zh-TW" sz="6699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谷歌商家資料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3435" y="2159079"/>
            <a:ext cx="11203153" cy="831632"/>
            <a:chOff x="0" y="0"/>
            <a:chExt cx="14937537" cy="110884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4937537" cy="1108843"/>
              <a:chOff x="0" y="0"/>
              <a:chExt cx="11908415" cy="8839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908416" cy="883986"/>
              </a:xfrm>
              <a:custGeom>
                <a:avLst/>
                <a:gdLst/>
                <a:ahLst/>
                <a:cxnLst/>
                <a:rect l="l" t="t" r="r" b="b"/>
                <a:pathLst>
                  <a:path w="11908416" h="883986">
                    <a:moveTo>
                      <a:pt x="11783955" y="883985"/>
                    </a:moveTo>
                    <a:lnTo>
                      <a:pt x="124460" y="883985"/>
                    </a:lnTo>
                    <a:cubicBezTo>
                      <a:pt x="55880" y="883985"/>
                      <a:pt x="0" y="828105"/>
                      <a:pt x="0" y="7595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83955" y="0"/>
                    </a:lnTo>
                    <a:cubicBezTo>
                      <a:pt x="11852535" y="0"/>
                      <a:pt x="11908416" y="55880"/>
                      <a:pt x="11908416" y="124460"/>
                    </a:cubicBezTo>
                    <a:lnTo>
                      <a:pt x="11908416" y="759526"/>
                    </a:lnTo>
                    <a:cubicBezTo>
                      <a:pt x="11908416" y="828105"/>
                      <a:pt x="11852535" y="883986"/>
                      <a:pt x="11783955" y="883986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32585" y="121563"/>
              <a:ext cx="13604307" cy="837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5199"/>
                </a:lnSpc>
              </a:pPr>
              <a:r>
                <a:rPr lang="zh-TW" sz="3999" b="1" i="0" u="none" baseline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什麼是谷歌商家資料？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23435" y="2974100"/>
            <a:ext cx="12293012" cy="661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6" lvl="1" indent="-323853" algn="l" rtl="0">
              <a:lnSpc>
                <a:spcPts val="525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展示商家及其服務的核心資訊</a:t>
            </a:r>
          </a:p>
          <a:p>
            <a:pPr marL="1295413" lvl="2" indent="-431804" algn="l" rtl="0">
              <a:lnSpc>
                <a:spcPts val="525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名稱</a:t>
            </a:r>
          </a:p>
          <a:p>
            <a:pPr marL="1295413" lvl="2" indent="-431804" algn="l" rtl="0">
              <a:lnSpc>
                <a:spcPts val="525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地址</a:t>
            </a:r>
          </a:p>
          <a:p>
            <a:pPr marL="1295413" lvl="2" indent="-431804" algn="l" rtl="0">
              <a:lnSpc>
                <a:spcPts val="525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電話</a:t>
            </a:r>
          </a:p>
          <a:p>
            <a:pPr marL="1295413" lvl="2" indent="-431804" algn="l" rtl="0">
              <a:lnSpc>
                <a:spcPts val="525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網站</a:t>
            </a:r>
          </a:p>
          <a:p>
            <a:pPr marL="1295413" lvl="2" indent="-431804" algn="l" rtl="0">
              <a:lnSpc>
                <a:spcPts val="5250"/>
              </a:lnSpc>
              <a:buFont typeface="Arial"/>
              <a:buChar char="⚬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營業時間（保持最新資訊！）</a:t>
            </a:r>
          </a:p>
          <a:p>
            <a:pPr marL="647706" lvl="1" indent="-323853" algn="l" rtl="0">
              <a:lnSpc>
                <a:spcPts val="525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突顯評價、菜單及其他賣點</a:t>
            </a:r>
          </a:p>
          <a:p>
            <a:pPr marL="647706" lvl="1" indent="-323853" algn="l" rtl="0">
              <a:lnSpc>
                <a:spcPts val="525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本地搜尋結果和谷歌地圖的必備要素</a:t>
            </a:r>
          </a:p>
          <a:p>
            <a:pPr marL="647706" lvl="1" indent="-323853" algn="l" rtl="0">
              <a:lnSpc>
                <a:spcPts val="525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充分利用零點擊搜尋</a:t>
            </a:r>
          </a:p>
          <a:p>
            <a:pPr marL="647706" lvl="1" indent="-323853" algn="l" rtl="0">
              <a:lnSpc>
                <a:spcPts val="5250"/>
              </a:lnSpc>
              <a:buFont typeface="Arial"/>
              <a:buChar char="•"/>
            </a:pPr>
            <a:r>
              <a:rPr lang="zh-TW" sz="30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向谷歌驗證商家資訊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955259" y="5936313"/>
            <a:ext cx="4141073" cy="3727875"/>
          </a:xfrm>
          <a:custGeom>
            <a:avLst/>
            <a:gdLst/>
            <a:ahLst/>
            <a:cxnLst/>
            <a:rect l="l" t="t" r="r" b="b"/>
            <a:pathLst>
              <a:path w="4141073" h="3727875">
                <a:moveTo>
                  <a:pt x="0" y="0"/>
                </a:moveTo>
                <a:lnTo>
                  <a:pt x="4141072" y="0"/>
                </a:lnTo>
                <a:lnTo>
                  <a:pt x="4141072" y="3727875"/>
                </a:lnTo>
                <a:lnTo>
                  <a:pt x="0" y="372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861912" y="3400425"/>
            <a:ext cx="1456417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8999"/>
              </a:lnSpc>
            </a:pPr>
            <a:r>
              <a:rPr lang="zh-TW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世界盃第一階段　　</a:t>
            </a:r>
            <a:r>
              <a:rPr lang="zh-TW" altLang="en-US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         </a:t>
            </a:r>
            <a:r>
              <a:rPr lang="zh-TW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重述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5460470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36746" y="2850705"/>
            <a:ext cx="8591491" cy="726222"/>
            <a:chOff x="0" y="0"/>
            <a:chExt cx="11455322" cy="9682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1455322" cy="968296"/>
              <a:chOff x="0" y="0"/>
              <a:chExt cx="9132344" cy="7719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132344" cy="771940"/>
              </a:xfrm>
              <a:custGeom>
                <a:avLst/>
                <a:gdLst/>
                <a:ahLst/>
                <a:cxnLst/>
                <a:rect l="l" t="t" r="r" b="b"/>
                <a:pathLst>
                  <a:path w="9132344" h="771940">
                    <a:moveTo>
                      <a:pt x="9007884" y="771939"/>
                    </a:moveTo>
                    <a:lnTo>
                      <a:pt x="124460" y="771939"/>
                    </a:lnTo>
                    <a:cubicBezTo>
                      <a:pt x="55880" y="771939"/>
                      <a:pt x="0" y="716059"/>
                      <a:pt x="0" y="6474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007884" y="0"/>
                    </a:lnTo>
                    <a:cubicBezTo>
                      <a:pt x="9076464" y="0"/>
                      <a:pt x="9132344" y="55880"/>
                      <a:pt x="9132344" y="124460"/>
                    </a:cubicBezTo>
                    <a:lnTo>
                      <a:pt x="9132344" y="647480"/>
                    </a:lnTo>
                    <a:cubicBezTo>
                      <a:pt x="9132344" y="716059"/>
                      <a:pt x="9076464" y="771940"/>
                      <a:pt x="9007884" y="77194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31742" y="112038"/>
              <a:ext cx="10432892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290"/>
                </a:lnSpc>
              </a:pPr>
              <a:r>
                <a:rPr lang="zh-TW" sz="33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世界盃流量的重要步驟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3178528" y="2120558"/>
            <a:ext cx="3685804" cy="7446828"/>
          </a:xfrm>
          <a:custGeom>
            <a:avLst/>
            <a:gdLst/>
            <a:ahLst/>
            <a:cxnLst/>
            <a:rect l="l" t="t" r="r" b="b"/>
            <a:pathLst>
              <a:path w="3685804" h="7446828">
                <a:moveTo>
                  <a:pt x="0" y="0"/>
                </a:moveTo>
                <a:lnTo>
                  <a:pt x="3685804" y="0"/>
                </a:lnTo>
                <a:lnTo>
                  <a:pt x="3685804" y="7446828"/>
                </a:lnTo>
                <a:lnTo>
                  <a:pt x="0" y="74468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03915" y="117461"/>
            <a:ext cx="13680170" cy="220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 dirty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如何列入「附近」搜尋的排名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6746" y="4072227"/>
            <a:ext cx="10755118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8390" lvl="1" indent="-444195" algn="l" rtl="0">
              <a:lnSpc>
                <a:spcPts val="5349"/>
              </a:lnSpc>
              <a:buAutoNum type="arabicPeriod"/>
            </a:pPr>
            <a:r>
              <a:rPr lang="zh-TW" sz="4114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最佳化谷歌商家資料至關重要</a:t>
            </a:r>
          </a:p>
          <a:p>
            <a:pPr marL="888390" lvl="1" indent="-444195" algn="l" rtl="0">
              <a:lnSpc>
                <a:spcPts val="5349"/>
              </a:lnSpc>
              <a:buAutoNum type="arabicPeriod"/>
            </a:pPr>
            <a:r>
              <a:rPr lang="zh-TW" sz="4114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使用本地地標與片語</a:t>
            </a:r>
          </a:p>
          <a:p>
            <a:pPr marL="888390" lvl="1" indent="-444195" algn="l" rtl="0">
              <a:lnSpc>
                <a:spcPts val="5349"/>
              </a:lnSpc>
              <a:buAutoNum type="arabicPeriod"/>
            </a:pPr>
            <a:r>
              <a:rPr lang="zh-TW" sz="4114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包含路線與本地情境</a:t>
            </a:r>
          </a:p>
          <a:p>
            <a:pPr marL="888390" lvl="1" indent="-444195" algn="l" rtl="0">
              <a:lnSpc>
                <a:spcPts val="5349"/>
              </a:lnSpc>
              <a:buAutoNum type="arabicPeriod"/>
            </a:pPr>
            <a:r>
              <a:rPr lang="zh-TW" sz="4114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編寫賽事主題的網頁或帖文</a:t>
            </a:r>
          </a:p>
          <a:p>
            <a:pPr marL="888390" lvl="1" indent="-444195" algn="l" rtl="0">
              <a:lnSpc>
                <a:spcPts val="5349"/>
              </a:lnSpc>
              <a:buAutoNum type="arabicPeriod"/>
            </a:pPr>
            <a:r>
              <a:rPr lang="zh-TW" sz="4114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添加位置結構化資料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5460470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36746" y="2120558"/>
            <a:ext cx="10136054" cy="813142"/>
            <a:chOff x="0" y="0"/>
            <a:chExt cx="13126187" cy="9682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126187" cy="968296"/>
              <a:chOff x="0" y="0"/>
              <a:chExt cx="10464381" cy="7719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464381" cy="771940"/>
              </a:xfrm>
              <a:custGeom>
                <a:avLst/>
                <a:gdLst/>
                <a:ahLst/>
                <a:cxnLst/>
                <a:rect l="l" t="t" r="r" b="b"/>
                <a:pathLst>
                  <a:path w="10464381" h="771940">
                    <a:moveTo>
                      <a:pt x="10339922" y="771939"/>
                    </a:moveTo>
                    <a:lnTo>
                      <a:pt x="124460" y="771939"/>
                    </a:lnTo>
                    <a:cubicBezTo>
                      <a:pt x="55880" y="771939"/>
                      <a:pt x="0" y="716059"/>
                      <a:pt x="0" y="6474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39922" y="0"/>
                    </a:lnTo>
                    <a:cubicBezTo>
                      <a:pt x="10408501" y="0"/>
                      <a:pt x="10464381" y="55880"/>
                      <a:pt x="10464381" y="124460"/>
                    </a:cubicBezTo>
                    <a:lnTo>
                      <a:pt x="10464381" y="647480"/>
                    </a:lnTo>
                    <a:cubicBezTo>
                      <a:pt x="10464381" y="716059"/>
                      <a:pt x="10408501" y="771940"/>
                      <a:pt x="10339922" y="77194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80129" y="112038"/>
              <a:ext cx="11954627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290"/>
                </a:lnSpc>
              </a:pPr>
              <a:r>
                <a:rPr lang="zh-TW" sz="3300" b="1" i="0" u="none" baseline="0" dirty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最佳化谷歌商家資料（GBP）的關鍵在於保持一致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046937" y="6312126"/>
            <a:ext cx="3874297" cy="3749791"/>
          </a:xfrm>
          <a:custGeom>
            <a:avLst/>
            <a:gdLst/>
            <a:ahLst/>
            <a:cxnLst/>
            <a:rect l="l" t="t" r="r" b="b"/>
            <a:pathLst>
              <a:path w="3874297" h="3749791">
                <a:moveTo>
                  <a:pt x="0" y="0"/>
                </a:moveTo>
                <a:lnTo>
                  <a:pt x="3874296" y="0"/>
                </a:lnTo>
                <a:lnTo>
                  <a:pt x="3874296" y="3749791"/>
                </a:lnTo>
                <a:lnTo>
                  <a:pt x="0" y="374979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r="-843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0" y="442595"/>
            <a:ext cx="1828800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最佳化您的世界盃檔案資料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4524" y="3065621"/>
            <a:ext cx="12849935" cy="595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在各平台保持一致的資訊（名稱、地址、電話）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選擇正確類別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定期添加和更新內容</a:t>
            </a:r>
          </a:p>
          <a:p>
            <a:pPr marL="1424940" lvl="2" indent="-474980" algn="l" rtl="0">
              <a:lnSpc>
                <a:spcPts val="4290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高解析度照片、視訊等</a:t>
            </a:r>
          </a:p>
          <a:p>
            <a:pPr marL="1424940" lvl="2" indent="-474980" algn="l" rtl="0">
              <a:lnSpc>
                <a:spcPts val="4290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包含世界盃主題的更新與照片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及時更新：</a:t>
            </a:r>
          </a:p>
          <a:p>
            <a:pPr marL="1424940" lvl="2" indent="-474980" algn="l" rtl="0">
              <a:lnSpc>
                <a:spcPts val="4290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營業時間（包含比賽及節假日時間）</a:t>
            </a:r>
          </a:p>
          <a:p>
            <a:pPr marL="1424940" lvl="2" indent="-474980" algn="l" rtl="0">
              <a:lnSpc>
                <a:spcPts val="4290"/>
              </a:lnSpc>
              <a:buFont typeface="Arial"/>
              <a:buChar char="⚬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聯絡資訊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在簡介部分使用全部750個字元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包含產品圖片及描述</a:t>
            </a:r>
          </a:p>
          <a:p>
            <a:pPr marL="712470" lvl="1" indent="-356235" algn="l" rtl="0">
              <a:lnSpc>
                <a:spcPts val="4290"/>
              </a:lnSpc>
              <a:buFont typeface="Arial"/>
              <a:buChar char="•"/>
            </a:pPr>
            <a:r>
              <a:rPr lang="zh-TW" sz="3300" b="0" i="0" u="none" baseline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包含相關關鍵字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354402" y="3243547"/>
            <a:ext cx="7531603" cy="6210263"/>
            <a:chOff x="0" y="0"/>
            <a:chExt cx="1983632" cy="16356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3632" cy="1635625"/>
            </a:xfrm>
            <a:custGeom>
              <a:avLst/>
              <a:gdLst/>
              <a:ahLst/>
              <a:cxnLst/>
              <a:rect l="l" t="t" r="r" b="b"/>
              <a:pathLst>
                <a:path w="1983632" h="1635625">
                  <a:moveTo>
                    <a:pt x="0" y="0"/>
                  </a:moveTo>
                  <a:lnTo>
                    <a:pt x="1983632" y="0"/>
                  </a:lnTo>
                  <a:lnTo>
                    <a:pt x="1983632" y="1635625"/>
                  </a:lnTo>
                  <a:lnTo>
                    <a:pt x="0" y="1635625"/>
                  </a:lnTo>
                  <a:close/>
                </a:path>
              </a:pathLst>
            </a:custGeom>
            <a:solidFill>
              <a:srgbClr val="6131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3632" cy="167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367958">
            <a:off x="-428481" y="5460470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87857" y="2849638"/>
            <a:ext cx="8591491" cy="726222"/>
            <a:chOff x="0" y="0"/>
            <a:chExt cx="11455322" cy="9682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55322" cy="968296"/>
              <a:chOff x="0" y="0"/>
              <a:chExt cx="9132344" cy="7719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132344" cy="771940"/>
              </a:xfrm>
              <a:custGeom>
                <a:avLst/>
                <a:gdLst/>
                <a:ahLst/>
                <a:cxnLst/>
                <a:rect l="l" t="t" r="r" b="b"/>
                <a:pathLst>
                  <a:path w="9132344" h="771940">
                    <a:moveTo>
                      <a:pt x="9007884" y="771939"/>
                    </a:moveTo>
                    <a:lnTo>
                      <a:pt x="124460" y="771939"/>
                    </a:lnTo>
                    <a:cubicBezTo>
                      <a:pt x="55880" y="771939"/>
                      <a:pt x="0" y="716059"/>
                      <a:pt x="0" y="6474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007884" y="0"/>
                    </a:lnTo>
                    <a:cubicBezTo>
                      <a:pt x="9076464" y="0"/>
                      <a:pt x="9132344" y="55880"/>
                      <a:pt x="9132344" y="124460"/>
                    </a:cubicBezTo>
                    <a:lnTo>
                      <a:pt x="9132344" y="647480"/>
                    </a:lnTo>
                    <a:cubicBezTo>
                      <a:pt x="9132344" y="716059"/>
                      <a:pt x="9076464" y="771940"/>
                      <a:pt x="9007884" y="771940"/>
                    </a:cubicBezTo>
                    <a:close/>
                  </a:path>
                </a:pathLst>
              </a:custGeom>
              <a:solidFill>
                <a:srgbClr val="6131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31742" y="112038"/>
              <a:ext cx="10432892" cy="70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0">
                <a:lnSpc>
                  <a:spcPts val="4290"/>
                </a:lnSpc>
              </a:pPr>
              <a:r>
                <a:rPr lang="zh-TW" sz="3300" b="1" i="0" u="none" baseline="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谷歌優先展示具有評價的商家檔案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21737" y="3383486"/>
            <a:ext cx="7196934" cy="5874814"/>
          </a:xfrm>
          <a:custGeom>
            <a:avLst/>
            <a:gdLst/>
            <a:ahLst/>
            <a:cxnLst/>
            <a:rect l="l" t="t" r="r" b="b"/>
            <a:pathLst>
              <a:path w="7196934" h="5874814">
                <a:moveTo>
                  <a:pt x="0" y="0"/>
                </a:moveTo>
                <a:lnTo>
                  <a:pt x="7196934" y="0"/>
                </a:lnTo>
                <a:lnTo>
                  <a:pt x="7196934" y="5874814"/>
                </a:lnTo>
                <a:lnTo>
                  <a:pt x="0" y="587481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03915" y="117461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評論的重要性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1446402"/>
            <a:ext cx="182880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3900"/>
              </a:lnSpc>
              <a:spcBef>
                <a:spcPct val="0"/>
              </a:spcBef>
            </a:pPr>
            <a:r>
              <a:rPr lang="zh-TW" sz="3000" b="1" i="1" u="none" baseline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近九成用戶對陌生人的線上評論與親友的評價同樣信任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7857" y="3982923"/>
            <a:ext cx="8591491" cy="570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徵求具體回饋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簡化流程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回覆所有評論</a:t>
            </a:r>
          </a:p>
          <a:p>
            <a:pPr marL="1511301" lvl="2" indent="-503767" algn="l" rtl="0">
              <a:lnSpc>
                <a:spcPts val="4550"/>
              </a:lnSpc>
              <a:buFont typeface="Arial"/>
              <a:buChar char="⚬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使用關鍵字回覆盡可能最多的評論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突顯好評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使用工具和服務</a:t>
            </a:r>
          </a:p>
          <a:p>
            <a:pPr marL="755651" lvl="1" indent="-377825" algn="l" rtl="0">
              <a:lnSpc>
                <a:spcPts val="4550"/>
              </a:lnSpc>
              <a:buFont typeface="Arial"/>
              <a:buChar char="•"/>
            </a:pPr>
            <a:r>
              <a:rPr lang="zh-TW" sz="3500" b="0" i="0" u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持續的評價比一次性的爆發更有價值</a:t>
            </a:r>
          </a:p>
          <a:p>
            <a:pPr algn="l" rtl="0">
              <a:lnSpc>
                <a:spcPts val="455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2317">
            <a:off x="14834439" y="94476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" r="-2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367958">
            <a:off x="-428481" y="5460470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8"/>
                </a:lnTo>
                <a:lnTo>
                  <a:pt x="0" y="72595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6736" y="3950251"/>
            <a:ext cx="2386499" cy="2386499"/>
          </a:xfrm>
          <a:custGeom>
            <a:avLst/>
            <a:gdLst/>
            <a:ahLst/>
            <a:cxnLst/>
            <a:rect l="l" t="t" r="r" b="b"/>
            <a:pathLst>
              <a:path w="2386499" h="2386499">
                <a:moveTo>
                  <a:pt x="0" y="0"/>
                </a:moveTo>
                <a:lnTo>
                  <a:pt x="2386499" y="0"/>
                </a:lnTo>
                <a:lnTo>
                  <a:pt x="2386499" y="2386498"/>
                </a:lnTo>
                <a:lnTo>
                  <a:pt x="0" y="23864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54195" y="3908492"/>
            <a:ext cx="1827909" cy="2470016"/>
          </a:xfrm>
          <a:custGeom>
            <a:avLst/>
            <a:gdLst/>
            <a:ahLst/>
            <a:cxnLst/>
            <a:rect l="l" t="t" r="r" b="b"/>
            <a:pathLst>
              <a:path w="1827909" h="2470016">
                <a:moveTo>
                  <a:pt x="0" y="0"/>
                </a:moveTo>
                <a:lnTo>
                  <a:pt x="1827910" y="0"/>
                </a:lnTo>
                <a:lnTo>
                  <a:pt x="1827910" y="2470016"/>
                </a:lnTo>
                <a:lnTo>
                  <a:pt x="0" y="247001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30121" t="-3725" r="-25101" b="-111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324699" y="4203984"/>
            <a:ext cx="4460305" cy="1962549"/>
          </a:xfrm>
          <a:custGeom>
            <a:avLst/>
            <a:gdLst/>
            <a:ahLst/>
            <a:cxnLst/>
            <a:rect l="l" t="t" r="r" b="b"/>
            <a:pathLst>
              <a:path w="4460305" h="1962549">
                <a:moveTo>
                  <a:pt x="0" y="0"/>
                </a:moveTo>
                <a:lnTo>
                  <a:pt x="4460305" y="0"/>
                </a:lnTo>
                <a:lnTo>
                  <a:pt x="4460305" y="1962549"/>
                </a:lnTo>
                <a:lnTo>
                  <a:pt x="0" y="196254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4174" t="-38865" b="-189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59276" y="7144730"/>
            <a:ext cx="2041421" cy="2041421"/>
          </a:xfrm>
          <a:custGeom>
            <a:avLst/>
            <a:gdLst/>
            <a:ahLst/>
            <a:cxnLst/>
            <a:rect l="l" t="t" r="r" b="b"/>
            <a:pathLst>
              <a:path w="2041421" h="2041421">
                <a:moveTo>
                  <a:pt x="0" y="0"/>
                </a:moveTo>
                <a:lnTo>
                  <a:pt x="2041420" y="0"/>
                </a:lnTo>
                <a:lnTo>
                  <a:pt x="2041420" y="2041420"/>
                </a:lnTo>
                <a:lnTo>
                  <a:pt x="0" y="20414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79828" y="7258963"/>
            <a:ext cx="2044997" cy="2044997"/>
          </a:xfrm>
          <a:custGeom>
            <a:avLst/>
            <a:gdLst/>
            <a:ahLst/>
            <a:cxnLst/>
            <a:rect l="l" t="t" r="r" b="b"/>
            <a:pathLst>
              <a:path w="2044997" h="2044997">
                <a:moveTo>
                  <a:pt x="0" y="0"/>
                </a:moveTo>
                <a:lnTo>
                  <a:pt x="2044997" y="0"/>
                </a:lnTo>
                <a:lnTo>
                  <a:pt x="2044997" y="2044997"/>
                </a:lnTo>
                <a:lnTo>
                  <a:pt x="0" y="204499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034516" y="4267394"/>
            <a:ext cx="1899139" cy="1899139"/>
          </a:xfrm>
          <a:custGeom>
            <a:avLst/>
            <a:gdLst/>
            <a:ahLst/>
            <a:cxnLst/>
            <a:rect l="l" t="t" r="r" b="b"/>
            <a:pathLst>
              <a:path w="1899139" h="1899139">
                <a:moveTo>
                  <a:pt x="0" y="0"/>
                </a:moveTo>
                <a:lnTo>
                  <a:pt x="1899139" y="0"/>
                </a:lnTo>
                <a:lnTo>
                  <a:pt x="1899139" y="1899139"/>
                </a:lnTo>
                <a:lnTo>
                  <a:pt x="0" y="189913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34829" y="7262539"/>
            <a:ext cx="1923611" cy="1923611"/>
          </a:xfrm>
          <a:custGeom>
            <a:avLst/>
            <a:gdLst/>
            <a:ahLst/>
            <a:cxnLst/>
            <a:rect l="l" t="t" r="r" b="b"/>
            <a:pathLst>
              <a:path w="1923611" h="1923611">
                <a:moveTo>
                  <a:pt x="0" y="0"/>
                </a:moveTo>
                <a:lnTo>
                  <a:pt x="1923611" y="0"/>
                </a:lnTo>
                <a:lnTo>
                  <a:pt x="1923611" y="1923611"/>
                </a:lnTo>
                <a:lnTo>
                  <a:pt x="0" y="1923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429936" y="7144730"/>
            <a:ext cx="2270332" cy="2159230"/>
          </a:xfrm>
          <a:custGeom>
            <a:avLst/>
            <a:gdLst/>
            <a:ahLst/>
            <a:cxnLst/>
            <a:rect l="l" t="t" r="r" b="b"/>
            <a:pathLst>
              <a:path w="2270332" h="2159230">
                <a:moveTo>
                  <a:pt x="0" y="0"/>
                </a:moveTo>
                <a:lnTo>
                  <a:pt x="2270332" y="0"/>
                </a:lnTo>
                <a:lnTo>
                  <a:pt x="2270332" y="2159230"/>
                </a:lnTo>
                <a:lnTo>
                  <a:pt x="0" y="215923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 l="-24646" r="-279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03915" y="385762"/>
            <a:ext cx="13680170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0">
              <a:lnSpc>
                <a:spcPts val="8710"/>
              </a:lnSpc>
            </a:pPr>
            <a:r>
              <a:rPr lang="zh-TW" sz="6700" b="1" i="0" u="none" baseline="0">
                <a:solidFill>
                  <a:srgbClr val="6131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本地引用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3866" y="1818832"/>
            <a:ext cx="16700268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290"/>
              </a:lnSpc>
              <a:spcBef>
                <a:spcPct val="0"/>
              </a:spcBef>
            </a:pPr>
            <a:r>
              <a:rPr lang="zh-TW" sz="3300" b="1" i="0" u="none" baseline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商家名稱、地址和電話號碼在各種本地名錄、網站及社交平台上受到提及，可提高在特定地理區域內的線上知名度和可信度。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67958">
            <a:off x="-390382" y="6508081"/>
            <a:ext cx="4403101" cy="7259549"/>
          </a:xfrm>
          <a:custGeom>
            <a:avLst/>
            <a:gdLst/>
            <a:ahLst/>
            <a:cxnLst/>
            <a:rect l="l" t="t" r="r" b="b"/>
            <a:pathLst>
              <a:path w="4403101" h="7259549">
                <a:moveTo>
                  <a:pt x="0" y="0"/>
                </a:moveTo>
                <a:lnTo>
                  <a:pt x="4403101" y="0"/>
                </a:lnTo>
                <a:lnTo>
                  <a:pt x="4403101" y="7259549"/>
                </a:lnTo>
                <a:lnTo>
                  <a:pt x="0" y="725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32317">
            <a:off x="14834439" y="-2103235"/>
            <a:ext cx="3731658" cy="6152516"/>
          </a:xfrm>
          <a:custGeom>
            <a:avLst/>
            <a:gdLst/>
            <a:ahLst/>
            <a:cxnLst/>
            <a:rect l="l" t="t" r="r" b="b"/>
            <a:pathLst>
              <a:path w="3731658" h="6152516">
                <a:moveTo>
                  <a:pt x="0" y="0"/>
                </a:moveTo>
                <a:lnTo>
                  <a:pt x="3731658" y="0"/>
                </a:lnTo>
                <a:lnTo>
                  <a:pt x="3731658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1" r="-1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955259" y="5936313"/>
            <a:ext cx="4141073" cy="3727875"/>
          </a:xfrm>
          <a:custGeom>
            <a:avLst/>
            <a:gdLst/>
            <a:ahLst/>
            <a:cxnLst/>
            <a:rect l="l" t="t" r="r" b="b"/>
            <a:pathLst>
              <a:path w="4141073" h="3727875">
                <a:moveTo>
                  <a:pt x="0" y="0"/>
                </a:moveTo>
                <a:lnTo>
                  <a:pt x="4141072" y="0"/>
                </a:lnTo>
                <a:lnTo>
                  <a:pt x="4141072" y="3727875"/>
                </a:lnTo>
                <a:lnTo>
                  <a:pt x="0" y="372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861912" y="3400425"/>
            <a:ext cx="1456417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8999"/>
              </a:lnSpc>
            </a:pPr>
            <a:r>
              <a:rPr lang="zh-TW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2026年世界盃</a:t>
            </a:r>
            <a:r>
              <a:rPr lang="zh-TW" altLang="en-US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               </a:t>
            </a:r>
            <a:r>
              <a:rPr lang="zh-TW" sz="7499" b="1" i="0" u="none" spc="374" baseline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深度解析最佳化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2894</Words>
  <Application>Microsoft Office PowerPoint</Application>
  <PresentationFormat>Custom</PresentationFormat>
  <Paragraphs>274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Montserrat</vt:lpstr>
      <vt:lpstr>Montserrat Bold</vt:lpstr>
      <vt:lpstr>Calibri</vt:lpstr>
      <vt:lpstr>Montserrat Bold Italics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Cup Ready: Google Optimization Deep Dive</dc:title>
  <cp:lastModifiedBy>Carmen Pan</cp:lastModifiedBy>
  <cp:revision>3</cp:revision>
  <dcterms:created xsi:type="dcterms:W3CDTF">2006-08-16T00:00:00Z</dcterms:created>
  <dcterms:modified xsi:type="dcterms:W3CDTF">2025-10-08T18:47:25Z</dcterms:modified>
  <dc:identifier>DAGwcIZb0gk</dc:identifier>
</cp:coreProperties>
</file>