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Montserrat" panose="00000500000000000000" pitchFamily="2" charset="0"/>
      <p:regular r:id="rId29"/>
      <p:bold r:id="rId30"/>
      <p:italic r:id="rId31"/>
      <p:boldItalic r:id="rId32"/>
    </p:embeddedFont>
    <p:embeddedFont>
      <p:font typeface="Montserrat Bold" panose="00000800000000000000"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648"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Reyna" userId="137fbe73-62ff-40c1-888d-b1cb615151ad" providerId="ADAL" clId="{A170FAA4-D8B2-42D8-9B98-A2597A4C42EE}"/>
    <pc:docChg chg="modSld">
      <pc:chgData name="Theresa Reyna" userId="137fbe73-62ff-40c1-888d-b1cb615151ad" providerId="ADAL" clId="{A170FAA4-D8B2-42D8-9B98-A2597A4C42EE}" dt="2025-09-22T21:54:35.582" v="10" actId="1076"/>
      <pc:docMkLst>
        <pc:docMk/>
      </pc:docMkLst>
      <pc:sldChg chg="modSp mod">
        <pc:chgData name="Theresa Reyna" userId="137fbe73-62ff-40c1-888d-b1cb615151ad" providerId="ADAL" clId="{A170FAA4-D8B2-42D8-9B98-A2597A4C42EE}" dt="2025-09-22T21:49:23.553" v="5" actId="404"/>
        <pc:sldMkLst>
          <pc:docMk/>
          <pc:sldMk cId="0" sldId="257"/>
        </pc:sldMkLst>
        <pc:spChg chg="mod">
          <ac:chgData name="Theresa Reyna" userId="137fbe73-62ff-40c1-888d-b1cb615151ad" providerId="ADAL" clId="{A170FAA4-D8B2-42D8-9B98-A2597A4C42EE}" dt="2025-09-22T21:49:17.066" v="3" actId="404"/>
          <ac:spMkLst>
            <pc:docMk/>
            <pc:sldMk cId="0" sldId="257"/>
            <ac:spMk id="11" creationId="{00000000-0000-0000-0000-000000000000}"/>
          </ac:spMkLst>
        </pc:spChg>
        <pc:spChg chg="mod">
          <ac:chgData name="Theresa Reyna" userId="137fbe73-62ff-40c1-888d-b1cb615151ad" providerId="ADAL" clId="{A170FAA4-D8B2-42D8-9B98-A2597A4C42EE}" dt="2025-09-22T21:49:07.192" v="1" actId="404"/>
          <ac:spMkLst>
            <pc:docMk/>
            <pc:sldMk cId="0" sldId="257"/>
            <ac:spMk id="12" creationId="{00000000-0000-0000-0000-000000000000}"/>
          </ac:spMkLst>
        </pc:spChg>
        <pc:spChg chg="mod">
          <ac:chgData name="Theresa Reyna" userId="137fbe73-62ff-40c1-888d-b1cb615151ad" providerId="ADAL" clId="{A170FAA4-D8B2-42D8-9B98-A2597A4C42EE}" dt="2025-09-22T21:49:23.553" v="5" actId="404"/>
          <ac:spMkLst>
            <pc:docMk/>
            <pc:sldMk cId="0" sldId="257"/>
            <ac:spMk id="13" creationId="{00000000-0000-0000-0000-000000000000}"/>
          </ac:spMkLst>
        </pc:spChg>
      </pc:sldChg>
      <pc:sldChg chg="modSp mod">
        <pc:chgData name="Theresa Reyna" userId="137fbe73-62ff-40c1-888d-b1cb615151ad" providerId="ADAL" clId="{A170FAA4-D8B2-42D8-9B98-A2597A4C42EE}" dt="2025-09-22T21:49:51.705" v="7" actId="1076"/>
        <pc:sldMkLst>
          <pc:docMk/>
          <pc:sldMk cId="0" sldId="258"/>
        </pc:sldMkLst>
        <pc:spChg chg="mod">
          <ac:chgData name="Theresa Reyna" userId="137fbe73-62ff-40c1-888d-b1cb615151ad" providerId="ADAL" clId="{A170FAA4-D8B2-42D8-9B98-A2597A4C42EE}" dt="2025-09-22T21:49:51.705" v="7" actId="1076"/>
          <ac:spMkLst>
            <pc:docMk/>
            <pc:sldMk cId="0" sldId="258"/>
            <ac:spMk id="12" creationId="{00000000-0000-0000-0000-000000000000}"/>
          </ac:spMkLst>
        </pc:spChg>
        <pc:grpChg chg="mod">
          <ac:chgData name="Theresa Reyna" userId="137fbe73-62ff-40c1-888d-b1cb615151ad" providerId="ADAL" clId="{A170FAA4-D8B2-42D8-9B98-A2597A4C42EE}" dt="2025-09-22T21:49:46.307" v="6" actId="1076"/>
          <ac:grpSpMkLst>
            <pc:docMk/>
            <pc:sldMk cId="0" sldId="258"/>
            <ac:grpSpMk id="8" creationId="{00000000-0000-0000-0000-000000000000}"/>
          </ac:grpSpMkLst>
        </pc:grpChg>
      </pc:sldChg>
      <pc:sldChg chg="modSp mod">
        <pc:chgData name="Theresa Reyna" userId="137fbe73-62ff-40c1-888d-b1cb615151ad" providerId="ADAL" clId="{A170FAA4-D8B2-42D8-9B98-A2597A4C42EE}" dt="2025-09-22T21:54:35.582" v="10" actId="1076"/>
        <pc:sldMkLst>
          <pc:docMk/>
          <pc:sldMk cId="0" sldId="275"/>
        </pc:sldMkLst>
        <pc:spChg chg="mod">
          <ac:chgData name="Theresa Reyna" userId="137fbe73-62ff-40c1-888d-b1cb615151ad" providerId="ADAL" clId="{A170FAA4-D8B2-42D8-9B98-A2597A4C42EE}" dt="2025-09-22T21:54:22.828" v="8" actId="1076"/>
          <ac:spMkLst>
            <pc:docMk/>
            <pc:sldMk cId="0" sldId="275"/>
            <ac:spMk id="7" creationId="{00000000-0000-0000-0000-000000000000}"/>
          </ac:spMkLst>
        </pc:spChg>
        <pc:spChg chg="mod">
          <ac:chgData name="Theresa Reyna" userId="137fbe73-62ff-40c1-888d-b1cb615151ad" providerId="ADAL" clId="{A170FAA4-D8B2-42D8-9B98-A2597A4C42EE}" dt="2025-09-22T21:54:35.582" v="10" actId="1076"/>
          <ac:spMkLst>
            <pc:docMk/>
            <pc:sldMk cId="0" sldId="275"/>
            <ac:spMk id="8" creationId="{00000000-0000-0000-0000-000000000000}"/>
          </ac:spMkLst>
        </pc:spChg>
        <pc:grpChg chg="mod">
          <ac:chgData name="Theresa Reyna" userId="137fbe73-62ff-40c1-888d-b1cb615151ad" providerId="ADAL" clId="{A170FAA4-D8B2-42D8-9B98-A2597A4C42EE}" dt="2025-09-22T21:54:26.642" v="9" actId="1076"/>
          <ac:grpSpMkLst>
            <pc:docMk/>
            <pc:sldMk cId="0" sldId="275"/>
            <ac:grpSpMk id="4"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a:lstStyle>
            <a:lvl1pPr algn="r">
              <a:defRPr sz="1200"/>
            </a:lvl1pPr>
          </a:lstStyle>
          <a:p>
            <a: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a:lstStyle/>
          <a:p>
            <a:r>
              <a:t>Xưng hô đúng tên của họ</a:t>
            </a:r>
          </a:p>
          <a:p>
            <a:endParaRPr/>
          </a:p>
          <a:p>
            <a:r>
              <a:t>Dành thời gian cảm ơn họ vì đã cung cấp phản hồi</a:t>
            </a:r>
          </a:p>
          <a:p>
            <a:endParaRPr/>
          </a:p>
          <a:p>
            <a:r>
              <a:t>Lặp lại vấn đề hoặc khen ngợi</a:t>
            </a:r>
          </a:p>
          <a:p>
            <a:endParaRPr/>
          </a:p>
          <a:p>
            <a:r>
              <a:t>Chúng tôi chân thành xin lỗi nếu có sự bất tiện nào</a:t>
            </a:r>
          </a:p>
          <a:p>
            <a:endParaRPr/>
          </a:p>
          <a:p>
            <a:r>
              <a:t>Cung cấp cách để họ liên hệ (nếu có vấn đề)</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anchor="b"/>
          <a:lstStyle>
            <a:lvl1pPr algn="r">
              <a:defRPr sz="1200"/>
            </a:lvl1pPr>
          </a:lstStyle>
          <a:p>
            <a: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a:lstStyle>
            <a:lvl1pPr algn="r">
              <a:defRPr sz="1200"/>
            </a:lvl1pPr>
          </a:lstStyle>
          <a:p>
            <a: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a:lstStyle/>
          <a:p>
            <a:r>
              <a:t>Xưng hô đúng tên của họ</a:t>
            </a:r>
          </a:p>
          <a:p>
            <a:endParaRPr/>
          </a:p>
          <a:p>
            <a:r>
              <a:t>Dành thời gian cảm ơn họ vì đã cung cấp phản hồi</a:t>
            </a:r>
          </a:p>
          <a:p>
            <a:endParaRPr/>
          </a:p>
          <a:p>
            <a:r>
              <a:t>Lặp lại vấn đề hoặc khen ngợi</a:t>
            </a:r>
          </a:p>
          <a:p>
            <a:endParaRPr/>
          </a:p>
          <a:p>
            <a:r>
              <a:t>Chúng tôi chân thành xin lỗi nếu có sự bất tiện nào</a:t>
            </a:r>
          </a:p>
          <a:p>
            <a:endParaRPr/>
          </a:p>
          <a:p>
            <a:r>
              <a:t>Cung cấp cách để họ liên hệ (nếu có vấn đề)</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anchor="b"/>
          <a:lstStyle>
            <a:lvl1pPr algn="r">
              <a:defRPr sz="1200"/>
            </a:lvl1pPr>
          </a:lstStyle>
          <a:p>
            <a: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a:lstStyle>
            <a:lvl1pPr algn="r">
              <a:defRPr sz="1200"/>
            </a:lvl1pPr>
          </a:lstStyle>
          <a:p>
            <a: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a:lstStyle/>
          <a:p>
            <a:r>
              <a:t>Xưng hô đúng tên của họ</a:t>
            </a:r>
          </a:p>
          <a:p>
            <a:endParaRPr/>
          </a:p>
          <a:p>
            <a:r>
              <a:t>Dành thời gian cảm ơn họ vì đã cung cấp phản hồi</a:t>
            </a:r>
          </a:p>
          <a:p>
            <a:endParaRPr/>
          </a:p>
          <a:p>
            <a:r>
              <a:t>Lặp lại vấn đề hoặc khen ngợi</a:t>
            </a:r>
          </a:p>
          <a:p>
            <a:endParaRPr/>
          </a:p>
          <a:p>
            <a:r>
              <a:t>Chúng tôi chân thành xin lỗi nếu có sự bất tiện nào</a:t>
            </a:r>
          </a:p>
          <a:p>
            <a:endParaRPr/>
          </a:p>
          <a:p>
            <a:r>
              <a:t>Cung cấp cách để họ liên hệ (nếu có vấn đề)</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anchor="b"/>
          <a:lstStyle>
            <a:lvl1pPr algn="r">
              <a:defRPr sz="1200"/>
            </a:lvl1pPr>
          </a:lstStyle>
          <a:p>
            <a: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a:lstStyle>
            <a:lvl1pPr algn="r">
              <a:defRPr sz="1200"/>
            </a:lvl1pPr>
          </a:lstStyle>
          <a:p>
            <a: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a:lstStyle/>
          <a:p>
            <a:r>
              <a:t>Hình ảnh tải lên phải có:</a:t>
            </a:r>
          </a:p>
          <a:p>
            <a:endParaRPr/>
          </a:p>
          <a:p>
            <a:r>
              <a:t>Định dạng JPG hoặc PNG</a:t>
            </a:r>
          </a:p>
          <a:p>
            <a:r>
              <a:t>Kích thước từ 10 KB đến 5 MB</a:t>
            </a:r>
          </a:p>
          <a:p>
            <a:r>
              <a:t>Độ phân giải tối thiểu 250 x 250 px</a:t>
            </a:r>
          </a:p>
          <a:p>
            <a:endParaRPr/>
          </a:p>
          <a:p>
            <a:r>
              <a:t>Video tải lên phải có:</a:t>
            </a:r>
          </a:p>
          <a:p>
            <a:r>
              <a:t>Thời lượng tối đa 30 giây</a:t>
            </a:r>
          </a:p>
          <a:p>
            <a:r>
              <a:t>Độ phân giải tối thiểu 720p hoặc cao hơn</a:t>
            </a:r>
          </a:p>
          <a:p>
            <a:r>
              <a:t>Và kích thước file không quá 75 MB</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anchor="b"/>
          <a:lstStyle>
            <a:lvl1pPr algn="r">
              <a:defRPr sz="1200"/>
            </a:lvl1pPr>
          </a:lstStyle>
          <a:p>
            <a: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a:lstStyle>
            <a:lvl1pPr algn="r">
              <a:defRPr sz="1200"/>
            </a:lvl1pPr>
          </a:lstStyle>
          <a:p>
            <a: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a:lstStyle/>
          <a:p>
            <a:r>
              <a:t>Hình ảnh tải lên phải có:</a:t>
            </a:r>
          </a:p>
          <a:p>
            <a:endParaRPr/>
          </a:p>
          <a:p>
            <a:r>
              <a:t>Định dạng JPG hoặc PNG</a:t>
            </a:r>
          </a:p>
          <a:p>
            <a:r>
              <a:t>Kích thước từ 10 KB đến 5 MB</a:t>
            </a:r>
          </a:p>
          <a:p>
            <a:r>
              <a:t>Độ phân giải tối thiểu 250 x 250 px</a:t>
            </a:r>
          </a:p>
          <a:p>
            <a:endParaRPr/>
          </a:p>
          <a:p>
            <a:r>
              <a:t>Video tải lên phải có:</a:t>
            </a:r>
          </a:p>
          <a:p>
            <a:r>
              <a:t>Thời lượng tối đa 30 giây</a:t>
            </a:r>
          </a:p>
          <a:p>
            <a:r>
              <a:t>Độ phân giải tối thiểu 720p hoặc cao hơn</a:t>
            </a:r>
          </a:p>
          <a:p>
            <a:r>
              <a:t>Và kích thước file không quá 75 MB</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anchor="b"/>
          <a:lstStyle>
            <a:lvl1pPr algn="r">
              <a:defRPr sz="1200"/>
            </a:lvl1pPr>
          </a:lstStyle>
          <a:p>
            <a: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a:lstStyle>
            <a:lvl1pPr algn="r">
              <a:defRPr sz="1200"/>
            </a:lvl1pPr>
          </a:lstStyle>
          <a:p>
            <a:r>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a:lstStyle/>
          <a:p>
            <a:r>
              <a:t>Xưng hô đúng tên của họ</a:t>
            </a:r>
          </a:p>
          <a:p>
            <a:endParaRPr/>
          </a:p>
          <a:p>
            <a:r>
              <a:t>Dành thời gian cảm ơn họ vì đã cung cấp phản hồi</a:t>
            </a:r>
          </a:p>
          <a:p>
            <a:endParaRPr/>
          </a:p>
          <a:p>
            <a:r>
              <a:t>Lặp lại vấn đề hoặc khen ngợi</a:t>
            </a:r>
          </a:p>
          <a:p>
            <a:endParaRPr/>
          </a:p>
          <a:p>
            <a:r>
              <a:t>Chúng tôi chân thành xin lỗi nếu có sự bất tiện nào</a:t>
            </a:r>
          </a:p>
          <a:p>
            <a:endParaRPr/>
          </a:p>
          <a:p>
            <a:r>
              <a:t>Cung cấp cách để họ liên hệ (nếu có vấn đề)</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anchor="b"/>
          <a:lstStyle>
            <a:lvl1pPr algn="r">
              <a:defRPr sz="1200"/>
            </a:lvl1pPr>
          </a:lstStyle>
          <a:p>
            <a: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a:lstStyle>
            <a:lvl1pPr algn="r">
              <a:defRPr sz="1200"/>
            </a:lvl1pPr>
          </a:lstStyle>
          <a:p>
            <a: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a:lstStyle/>
          <a:p>
            <a:r>
              <a:t>Xưng hô đúng tên của họ</a:t>
            </a:r>
          </a:p>
          <a:p>
            <a:endParaRPr/>
          </a:p>
          <a:p>
            <a:r>
              <a:t>Dành thời gian cảm ơn họ vì đã cung cấp phản hồi</a:t>
            </a:r>
          </a:p>
          <a:p>
            <a:endParaRPr/>
          </a:p>
          <a:p>
            <a:r>
              <a:t>Lặp lại vấn đề hoặc khen ngợi</a:t>
            </a:r>
          </a:p>
          <a:p>
            <a:endParaRPr/>
          </a:p>
          <a:p>
            <a:r>
              <a:t>Chúng tôi chân thành xin lỗi nếu có sự bất tiện nào</a:t>
            </a:r>
          </a:p>
          <a:p>
            <a:endParaRPr/>
          </a:p>
          <a:p>
            <a:r>
              <a:t>Cung cấp cách để họ liên hệ (nếu có vấn đề)</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anchor="b"/>
          <a:lstStyle>
            <a:lvl1pPr algn="r">
              <a:defRPr sz="1200"/>
            </a:lvl1pPr>
          </a:lstStyle>
          <a:p>
            <a: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a:lstStyle>
            <a:lvl1pPr algn="r">
              <a:defRPr sz="1200"/>
            </a:lvl1pPr>
          </a:lstStyle>
          <a:p>
            <a: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a:lstStyle/>
          <a:p>
            <a:r>
              <a:t>Xưng hô đúng tên của họ</a:t>
            </a:r>
          </a:p>
          <a:p>
            <a:endParaRPr/>
          </a:p>
          <a:p>
            <a:r>
              <a:t>Dành thời gian cảm ơn họ vì đã cung cấp phản hồi</a:t>
            </a:r>
          </a:p>
          <a:p>
            <a:endParaRPr/>
          </a:p>
          <a:p>
            <a:r>
              <a:t>Lặp lại vấn đề hoặc khen ngợi</a:t>
            </a:r>
          </a:p>
          <a:p>
            <a:endParaRPr/>
          </a:p>
          <a:p>
            <a:r>
              <a:t>Chúng tôi chân thành xin lỗi nếu có sự bất tiện nào</a:t>
            </a:r>
          </a:p>
          <a:p>
            <a:endParaRPr/>
          </a:p>
          <a:p>
            <a:r>
              <a:t>Cung cấp cách để họ liên hệ (nếu có vấn đề)</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anchor="b"/>
          <a:lstStyle>
            <a:lvl1pPr algn="r">
              <a:defRPr sz="1200"/>
            </a:lvl1pPr>
          </a:lstStyle>
          <a:p>
            <a: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hyperlink" Target="https://en.wikipedia.org/wiki/2026_FIFA_World_Cup#:~:text=The%20total%20number%20of%20games%20played%20will,team%20will%20still%20play%20three%20group%20matches." TargetMode="Externa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6.sv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C9C9C"/>
        </a:solidFill>
        <a:effectLst/>
      </p:bgPr>
    </p:bg>
    <p:spTree>
      <p:nvGrpSpPr>
        <p:cNvPr id="1" name=""/>
        <p:cNvGrpSpPr/>
        <p:nvPr/>
      </p:nvGrpSpPr>
      <p:grpSpPr>
        <a:xfrm>
          <a:off x="0" y="0"/>
          <a:ext cx="0" cy="0"/>
          <a:chOff x="0" y="0"/>
          <a:chExt cx="0" cy="0"/>
        </a:xfrm>
      </p:grpSpPr>
      <p:sp>
        <p:nvSpPr>
          <p:cNvPr id="2" name="Freeform 2"/>
          <p:cNvSpPr/>
          <p:nvPr/>
        </p:nvSpPr>
        <p:spPr>
          <a:xfrm rot="2367958">
            <a:off x="-390382" y="65080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3" name="Freeform 3"/>
          <p:cNvSpPr/>
          <p:nvPr/>
        </p:nvSpPr>
        <p:spPr>
          <a:xfrm rot="-8432317">
            <a:off x="14834439" y="-210323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4" name="TextBox 4"/>
          <p:cNvSpPr txBox="1"/>
          <p:nvPr/>
        </p:nvSpPr>
        <p:spPr>
          <a:xfrm>
            <a:off x="1811169" y="2575270"/>
            <a:ext cx="14564177" cy="2266950"/>
          </a:xfrm>
          <a:prstGeom prst="rect">
            <a:avLst/>
          </a:prstGeom>
        </p:spPr>
        <p:txBody>
          <a:bodyPr lIns="0" tIns="0" rIns="0" bIns="0" anchor="t">
            <a:spAutoFit/>
          </a:bodyPr>
          <a:lstStyle/>
          <a:p>
            <a:pPr algn="ctr">
              <a:lnSpc>
                <a:spcPts val="8999"/>
              </a:lnSpc>
              <a:defRPr sz="7499" b="1">
                <a:solidFill>
                  <a:srgbClr val="613169"/>
                </a:solidFill>
                <a:latin typeface="Montserrat Bold"/>
                <a:ea typeface="Montserrat Bold"/>
                <a:cs typeface="Montserrat Bold"/>
                <a:sym typeface="Montserrat Bold"/>
              </a:defRPr>
            </a:pPr>
            <a:r>
              <a:t>Sẵn sàng cho World Cup:  Đào sâu vào tối ưu hóa</a:t>
            </a:r>
          </a:p>
        </p:txBody>
      </p:sp>
      <p:sp>
        <p:nvSpPr>
          <p:cNvPr id="5" name="Freeform 5"/>
          <p:cNvSpPr/>
          <p:nvPr/>
        </p:nvSpPr>
        <p:spPr>
          <a:xfrm>
            <a:off x="12334014" y="7687093"/>
            <a:ext cx="5953986" cy="2599907"/>
          </a:xfrm>
          <a:custGeom>
            <a:avLst/>
            <a:gdLst/>
            <a:ahLst/>
            <a:cxnLst/>
            <a:rect l="l" t="t" r="r" b="b"/>
            <a:pathLst>
              <a:path w="5953986" h="2599907">
                <a:moveTo>
                  <a:pt x="0" y="0"/>
                </a:moveTo>
                <a:lnTo>
                  <a:pt x="5953986" y="0"/>
                </a:lnTo>
                <a:lnTo>
                  <a:pt x="5953986" y="2599907"/>
                </a:lnTo>
                <a:lnTo>
                  <a:pt x="0" y="2599907"/>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861912" y="5133975"/>
            <a:ext cx="14564177" cy="1028700"/>
          </a:xfrm>
          <a:prstGeom prst="rect">
            <a:avLst/>
          </a:prstGeom>
        </p:spPr>
        <p:txBody>
          <a:bodyPr lIns="0" tIns="0" rIns="0" bIns="0" anchor="t">
            <a:spAutoFit/>
          </a:bodyPr>
          <a:lstStyle/>
          <a:p>
            <a:pPr algn="ctr">
              <a:lnSpc>
                <a:spcPts val="8039"/>
              </a:lnSpc>
              <a:defRPr sz="6699">
                <a:solidFill>
                  <a:srgbClr val="FFFFFF"/>
                </a:solidFill>
                <a:latin typeface="Montserrat"/>
                <a:ea typeface="Montserrat"/>
                <a:cs typeface="Montserrat"/>
                <a:sym typeface="Montserrat"/>
              </a:defRPr>
            </a:pPr>
            <a:r>
              <a:t>SEATTLE, WA 10.2.25</a:t>
            </a:r>
          </a:p>
        </p:txBody>
      </p:sp>
      <p:sp>
        <p:nvSpPr>
          <p:cNvPr id="7" name="Freeform 7"/>
          <p:cNvSpPr/>
          <p:nvPr/>
        </p:nvSpPr>
        <p:spPr>
          <a:xfrm>
            <a:off x="5271927" y="6551999"/>
            <a:ext cx="6446963" cy="3384656"/>
          </a:xfrm>
          <a:custGeom>
            <a:avLst/>
            <a:gdLst/>
            <a:ahLst/>
            <a:cxnLst/>
            <a:rect l="l" t="t" r="r" b="b"/>
            <a:pathLst>
              <a:path w="6446963" h="3384656">
                <a:moveTo>
                  <a:pt x="0" y="0"/>
                </a:moveTo>
                <a:lnTo>
                  <a:pt x="6446964" y="0"/>
                </a:lnTo>
                <a:lnTo>
                  <a:pt x="6446964" y="3384656"/>
                </a:lnTo>
                <a:lnTo>
                  <a:pt x="0" y="3384656"/>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94476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3" name="Freeform 3"/>
          <p:cNvSpPr/>
          <p:nvPr/>
        </p:nvSpPr>
        <p:spPr>
          <a:xfrm rot="2367958">
            <a:off x="-724163" y="5715269"/>
            <a:ext cx="4403101" cy="7259549"/>
          </a:xfrm>
          <a:custGeom>
            <a:avLst/>
            <a:gdLst/>
            <a:ahLst/>
            <a:cxnLst/>
            <a:rect l="l" t="t" r="r" b="b"/>
            <a:pathLst>
              <a:path w="4403101" h="7259549">
                <a:moveTo>
                  <a:pt x="0" y="0"/>
                </a:moveTo>
                <a:lnTo>
                  <a:pt x="4403101" y="0"/>
                </a:lnTo>
                <a:lnTo>
                  <a:pt x="4403101" y="7259548"/>
                </a:lnTo>
                <a:lnTo>
                  <a:pt x="0" y="7259548"/>
                </a:lnTo>
                <a:lnTo>
                  <a:pt x="0" y="0"/>
                </a:lnTo>
                <a:close/>
              </a:path>
            </a:pathLst>
          </a:custGeom>
          <a:blipFill>
            <a:blip r:embed="rId2">
              <a:alphaModFix amt="12000"/>
              <a:extLst>
                <a:ext uri="{96DAC541-7B7A-43D3-8B79-37D633B846F1}">
                  <asvg:svgBlip xmlns:asvg="http://schemas.microsoft.com/office/drawing/2016/SVG/main" r:embed="rId3"/>
                </a:ext>
              </a:extLst>
            </a:blip>
            <a:stretch>
              <a:fillRect l="-121" r="-121"/>
            </a:stretch>
          </a:blipFill>
        </p:spPr>
        <p:txBody>
          <a:bodyPr/>
          <a:lstStyle/>
          <a:p>
            <a:endParaRPr lang="en-US"/>
          </a:p>
        </p:txBody>
      </p:sp>
      <p:grpSp>
        <p:nvGrpSpPr>
          <p:cNvPr id="4" name="Group 4"/>
          <p:cNvGrpSpPr/>
          <p:nvPr/>
        </p:nvGrpSpPr>
        <p:grpSpPr>
          <a:xfrm>
            <a:off x="9906000" y="1896664"/>
            <a:ext cx="7010399" cy="726222"/>
            <a:chOff x="0" y="0"/>
            <a:chExt cx="7202199" cy="968296"/>
          </a:xfrm>
        </p:grpSpPr>
        <p:grpSp>
          <p:nvGrpSpPr>
            <p:cNvPr id="5" name="Group 5"/>
            <p:cNvGrpSpPr/>
            <p:nvPr/>
          </p:nvGrpSpPr>
          <p:grpSpPr>
            <a:xfrm>
              <a:off x="0" y="0"/>
              <a:ext cx="7202199" cy="968296"/>
              <a:chOff x="0" y="0"/>
              <a:chExt cx="5741694" cy="771939"/>
            </a:xfrm>
          </p:grpSpPr>
          <p:sp>
            <p:nvSpPr>
              <p:cNvPr id="6" name="Freeform 6"/>
              <p:cNvSpPr/>
              <p:nvPr/>
            </p:nvSpPr>
            <p:spPr>
              <a:xfrm>
                <a:off x="0" y="0"/>
                <a:ext cx="5741694" cy="771940"/>
              </a:xfrm>
              <a:custGeom>
                <a:avLst/>
                <a:gdLst/>
                <a:ahLst/>
                <a:cxnLst/>
                <a:rect l="l" t="t" r="r" b="b"/>
                <a:pathLst>
                  <a:path w="5741694" h="771940">
                    <a:moveTo>
                      <a:pt x="5617234" y="771939"/>
                    </a:moveTo>
                    <a:lnTo>
                      <a:pt x="124460" y="771939"/>
                    </a:lnTo>
                    <a:cubicBezTo>
                      <a:pt x="55880" y="771939"/>
                      <a:pt x="0" y="716059"/>
                      <a:pt x="0" y="647479"/>
                    </a:cubicBezTo>
                    <a:lnTo>
                      <a:pt x="0" y="124460"/>
                    </a:lnTo>
                    <a:cubicBezTo>
                      <a:pt x="0" y="55880"/>
                      <a:pt x="55880" y="0"/>
                      <a:pt x="124460" y="0"/>
                    </a:cubicBezTo>
                    <a:lnTo>
                      <a:pt x="5617235" y="0"/>
                    </a:lnTo>
                    <a:cubicBezTo>
                      <a:pt x="5685815" y="0"/>
                      <a:pt x="5741694" y="55880"/>
                      <a:pt x="5741694" y="124460"/>
                    </a:cubicBezTo>
                    <a:lnTo>
                      <a:pt x="5741694" y="647480"/>
                    </a:lnTo>
                    <a:cubicBezTo>
                      <a:pt x="5741694" y="716059"/>
                      <a:pt x="5685815" y="771940"/>
                      <a:pt x="5617235" y="771940"/>
                    </a:cubicBezTo>
                    <a:close/>
                  </a:path>
                </a:pathLst>
              </a:custGeom>
              <a:solidFill>
                <a:srgbClr val="613169"/>
              </a:solidFill>
            </p:spPr>
            <p:txBody>
              <a:bodyPr/>
              <a:lstStyle/>
              <a:p>
                <a:endParaRPr lang="en-US"/>
              </a:p>
            </p:txBody>
          </p:sp>
        </p:grpSp>
        <p:sp>
          <p:nvSpPr>
            <p:cNvPr id="7" name="TextBox 7"/>
            <p:cNvSpPr txBox="1"/>
            <p:nvPr/>
          </p:nvSpPr>
          <p:spPr>
            <a:xfrm>
              <a:off x="208573" y="112038"/>
              <a:ext cx="6559376" cy="706120"/>
            </a:xfrm>
            <a:prstGeom prst="rect">
              <a:avLst/>
            </a:prstGeom>
          </p:spPr>
          <p:txBody>
            <a:bodyPr lIns="0" tIns="0" rIns="0" bIns="0" anchor="t">
              <a:spAutoFit/>
            </a:bodyPr>
            <a:lstStyle/>
            <a:p>
              <a:pPr marL="0" lvl="0" indent="0" algn="ctr">
                <a:lnSpc>
                  <a:spcPts val="4290"/>
                </a:lnSpc>
                <a:defRPr sz="3300" b="1">
                  <a:solidFill>
                    <a:srgbClr val="FFFFFF"/>
                  </a:solidFill>
                  <a:latin typeface="Roboto Bold"/>
                  <a:ea typeface="Roboto Bold"/>
                  <a:cs typeface="Roboto Bold"/>
                  <a:sym typeface="Roboto Bold"/>
                </a:defRPr>
              </a:pPr>
              <a:r>
                <a:rPr dirty="0" err="1"/>
                <a:t>Thêm</a:t>
              </a:r>
              <a:r>
                <a:rPr dirty="0"/>
                <a:t> ý </a:t>
              </a:r>
              <a:r>
                <a:rPr dirty="0" err="1"/>
                <a:t>định</a:t>
              </a:r>
              <a:r>
                <a:rPr dirty="0"/>
                <a:t> </a:t>
              </a:r>
              <a:r>
                <a:rPr dirty="0" err="1"/>
                <a:t>cho</a:t>
              </a:r>
              <a:r>
                <a:rPr dirty="0"/>
                <a:t> </a:t>
              </a:r>
              <a:r>
                <a:rPr dirty="0" err="1"/>
                <a:t>khu</a:t>
              </a:r>
              <a:r>
                <a:rPr dirty="0"/>
                <a:t> </a:t>
              </a:r>
              <a:r>
                <a:rPr dirty="0" err="1"/>
                <a:t>vực</a:t>
              </a:r>
              <a:r>
                <a:rPr dirty="0"/>
                <a:t> </a:t>
              </a:r>
              <a:r>
                <a:rPr dirty="0" err="1"/>
                <a:t>lân</a:t>
              </a:r>
              <a:r>
                <a:rPr dirty="0"/>
                <a:t> </a:t>
              </a:r>
              <a:r>
                <a:rPr dirty="0" err="1"/>
                <a:t>cận</a:t>
              </a:r>
              <a:endParaRPr dirty="0"/>
            </a:p>
          </p:txBody>
        </p:sp>
      </p:grpSp>
      <p:grpSp>
        <p:nvGrpSpPr>
          <p:cNvPr id="8" name="Group 8"/>
          <p:cNvGrpSpPr/>
          <p:nvPr/>
        </p:nvGrpSpPr>
        <p:grpSpPr>
          <a:xfrm>
            <a:off x="1779676" y="1896664"/>
            <a:ext cx="6068923" cy="726222"/>
            <a:chOff x="0" y="0"/>
            <a:chExt cx="7552328" cy="968296"/>
          </a:xfrm>
        </p:grpSpPr>
        <p:grpSp>
          <p:nvGrpSpPr>
            <p:cNvPr id="9" name="Group 9"/>
            <p:cNvGrpSpPr/>
            <p:nvPr/>
          </p:nvGrpSpPr>
          <p:grpSpPr>
            <a:xfrm>
              <a:off x="0" y="0"/>
              <a:ext cx="7552328" cy="968296"/>
              <a:chOff x="0" y="0"/>
              <a:chExt cx="6020822" cy="771939"/>
            </a:xfrm>
          </p:grpSpPr>
          <p:sp>
            <p:nvSpPr>
              <p:cNvPr id="10" name="Freeform 10"/>
              <p:cNvSpPr/>
              <p:nvPr/>
            </p:nvSpPr>
            <p:spPr>
              <a:xfrm>
                <a:off x="0" y="0"/>
                <a:ext cx="6020822" cy="771940"/>
              </a:xfrm>
              <a:custGeom>
                <a:avLst/>
                <a:gdLst/>
                <a:ahLst/>
                <a:cxnLst/>
                <a:rect l="l" t="t" r="r" b="b"/>
                <a:pathLst>
                  <a:path w="6020822" h="771940">
                    <a:moveTo>
                      <a:pt x="5896362" y="771939"/>
                    </a:moveTo>
                    <a:lnTo>
                      <a:pt x="124460" y="771939"/>
                    </a:lnTo>
                    <a:cubicBezTo>
                      <a:pt x="55880" y="771939"/>
                      <a:pt x="0" y="716059"/>
                      <a:pt x="0" y="647479"/>
                    </a:cubicBezTo>
                    <a:lnTo>
                      <a:pt x="0" y="124460"/>
                    </a:lnTo>
                    <a:cubicBezTo>
                      <a:pt x="0" y="55880"/>
                      <a:pt x="55880" y="0"/>
                      <a:pt x="124460" y="0"/>
                    </a:cubicBezTo>
                    <a:lnTo>
                      <a:pt x="5896363" y="0"/>
                    </a:lnTo>
                    <a:cubicBezTo>
                      <a:pt x="5964942" y="0"/>
                      <a:pt x="6020822" y="55880"/>
                      <a:pt x="6020822" y="124460"/>
                    </a:cubicBezTo>
                    <a:lnTo>
                      <a:pt x="6020822" y="647480"/>
                    </a:lnTo>
                    <a:cubicBezTo>
                      <a:pt x="6020822" y="716059"/>
                      <a:pt x="5964942" y="771940"/>
                      <a:pt x="5896363" y="771940"/>
                    </a:cubicBezTo>
                    <a:close/>
                  </a:path>
                </a:pathLst>
              </a:custGeom>
              <a:solidFill>
                <a:srgbClr val="613169"/>
              </a:solidFill>
            </p:spPr>
            <p:txBody>
              <a:bodyPr/>
              <a:lstStyle/>
              <a:p>
                <a:endParaRPr lang="en-US"/>
              </a:p>
            </p:txBody>
          </p:sp>
        </p:grpSp>
        <p:sp>
          <p:nvSpPr>
            <p:cNvPr id="11" name="TextBox 11"/>
            <p:cNvSpPr txBox="1"/>
            <p:nvPr/>
          </p:nvSpPr>
          <p:spPr>
            <a:xfrm>
              <a:off x="218713" y="112038"/>
              <a:ext cx="6878255" cy="706120"/>
            </a:xfrm>
            <a:prstGeom prst="rect">
              <a:avLst/>
            </a:prstGeom>
          </p:spPr>
          <p:txBody>
            <a:bodyPr lIns="0" tIns="0" rIns="0" bIns="0" anchor="t">
              <a:spAutoFit/>
            </a:bodyPr>
            <a:lstStyle/>
            <a:p>
              <a:pPr marL="0" lvl="0" indent="0" algn="ctr">
                <a:lnSpc>
                  <a:spcPts val="4290"/>
                </a:lnSpc>
                <a:defRPr sz="3300" b="1">
                  <a:solidFill>
                    <a:srgbClr val="FFFFFF"/>
                  </a:solidFill>
                  <a:latin typeface="Roboto Bold"/>
                  <a:ea typeface="Roboto Bold"/>
                  <a:cs typeface="Roboto Bold"/>
                  <a:sym typeface="Roboto Bold"/>
                </a:defRPr>
              </a:pPr>
              <a:r>
                <a:rPr dirty="0" err="1"/>
                <a:t>Bắt</a:t>
              </a:r>
              <a:r>
                <a:rPr dirty="0"/>
                <a:t> </a:t>
              </a:r>
              <a:r>
                <a:rPr dirty="0" err="1"/>
                <a:t>đầu</a:t>
              </a:r>
              <a:r>
                <a:rPr dirty="0"/>
                <a:t> </a:t>
              </a:r>
              <a:r>
                <a:rPr dirty="0" err="1"/>
                <a:t>với</a:t>
              </a:r>
              <a:r>
                <a:rPr dirty="0"/>
                <a:t> </a:t>
              </a:r>
              <a:r>
                <a:rPr dirty="0" err="1"/>
                <a:t>chủ</a:t>
              </a:r>
              <a:r>
                <a:rPr dirty="0"/>
                <a:t> </a:t>
              </a:r>
              <a:r>
                <a:rPr dirty="0" err="1"/>
                <a:t>đề</a:t>
              </a:r>
              <a:r>
                <a:rPr dirty="0"/>
                <a:t> </a:t>
              </a:r>
              <a:r>
                <a:rPr dirty="0" err="1"/>
                <a:t>cốt</a:t>
              </a:r>
              <a:r>
                <a:rPr dirty="0"/>
                <a:t> </a:t>
              </a:r>
              <a:r>
                <a:rPr dirty="0" err="1"/>
                <a:t>lõi</a:t>
              </a:r>
              <a:endParaRPr dirty="0"/>
            </a:p>
          </p:txBody>
        </p:sp>
      </p:grpSp>
      <p:sp>
        <p:nvSpPr>
          <p:cNvPr id="12" name="TextBox 12"/>
          <p:cNvSpPr txBox="1"/>
          <p:nvPr/>
        </p:nvSpPr>
        <p:spPr>
          <a:xfrm>
            <a:off x="653306" y="117461"/>
            <a:ext cx="17168958" cy="109601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t> Bắt đầu với nghiên cứu từ khóa </a:t>
            </a:r>
          </a:p>
        </p:txBody>
      </p:sp>
      <p:sp>
        <p:nvSpPr>
          <p:cNvPr id="13" name="TextBox 13"/>
          <p:cNvSpPr txBox="1"/>
          <p:nvPr/>
        </p:nvSpPr>
        <p:spPr>
          <a:xfrm>
            <a:off x="9496149" y="3556458"/>
            <a:ext cx="8067751" cy="2466975"/>
          </a:xfrm>
          <a:prstGeom prst="rect">
            <a:avLst/>
          </a:prstGeom>
        </p:spPr>
        <p:txBody>
          <a:bodyPr lIns="0" tIns="0" rIns="0" bIns="0" anchor="t">
            <a:spAutoFit/>
          </a:bodyPr>
          <a:lstStyle/>
          <a:p>
            <a:pPr marL="647700" lvl="1" indent="-323850" algn="l">
              <a:lnSpc>
                <a:spcPts val="3900"/>
              </a:lnSpc>
              <a:buFont typeface="Arial"/>
              <a:buChar char="•"/>
              <a:defRPr sz="3000">
                <a:solidFill>
                  <a:srgbClr val="000000"/>
                </a:solidFill>
                <a:latin typeface="Montserrat"/>
                <a:ea typeface="Montserrat"/>
                <a:cs typeface="Montserrat"/>
                <a:sym typeface="Montserrat"/>
              </a:defRPr>
            </a:pPr>
            <a:r>
              <a:t>“pho International District Seattle”</a:t>
            </a:r>
          </a:p>
          <a:p>
            <a:pPr marL="647700" lvl="1" indent="-323850" algn="l">
              <a:lnSpc>
                <a:spcPts val="3900"/>
              </a:lnSpc>
              <a:buFont typeface="Arial"/>
              <a:buChar char="•"/>
              <a:defRPr sz="3000">
                <a:solidFill>
                  <a:srgbClr val="000000"/>
                </a:solidFill>
                <a:latin typeface="Montserrat"/>
                <a:ea typeface="Montserrat"/>
                <a:cs typeface="Montserrat"/>
                <a:sym typeface="Montserrat"/>
              </a:defRPr>
            </a:pPr>
            <a:r>
              <a:t>“best dim sum Seattle ID”</a:t>
            </a:r>
          </a:p>
          <a:p>
            <a:pPr marL="647700" lvl="1" indent="-323850" algn="l">
              <a:lnSpc>
                <a:spcPts val="3900"/>
              </a:lnSpc>
              <a:buFont typeface="Arial"/>
              <a:buChar char="•"/>
              <a:defRPr sz="3000">
                <a:solidFill>
                  <a:srgbClr val="000000"/>
                </a:solidFill>
                <a:latin typeface="Montserrat"/>
                <a:ea typeface="Montserrat"/>
                <a:cs typeface="Montserrat"/>
                <a:sym typeface="Montserrat"/>
              </a:defRPr>
            </a:pPr>
            <a:r>
              <a:t>“late night food International District”</a:t>
            </a:r>
          </a:p>
          <a:p>
            <a:pPr marL="647700" lvl="1" indent="-323850" algn="l">
              <a:lnSpc>
                <a:spcPts val="3900"/>
              </a:lnSpc>
              <a:buFont typeface="Arial"/>
              <a:buChar char="•"/>
              <a:defRPr sz="3000">
                <a:solidFill>
                  <a:srgbClr val="000000"/>
                </a:solidFill>
                <a:latin typeface="Montserrat"/>
                <a:ea typeface="Montserrat"/>
                <a:cs typeface="Montserrat"/>
                <a:sym typeface="Montserrat"/>
              </a:defRPr>
            </a:pPr>
            <a:r>
              <a:t>“best pregame meal near centurylink”</a:t>
            </a:r>
          </a:p>
          <a:p>
            <a:pPr marL="647700" lvl="1" indent="-323850" algn="l">
              <a:lnSpc>
                <a:spcPts val="3900"/>
              </a:lnSpc>
              <a:buFont typeface="Arial"/>
              <a:buChar char="•"/>
              <a:defRPr sz="3000">
                <a:solidFill>
                  <a:srgbClr val="000000"/>
                </a:solidFill>
                <a:latin typeface="Montserrat"/>
                <a:ea typeface="Montserrat"/>
                <a:cs typeface="Montserrat"/>
                <a:sym typeface="Montserrat"/>
              </a:defRPr>
            </a:pPr>
            <a:r>
              <a:t>“Where to watch world cup ID”</a:t>
            </a:r>
          </a:p>
        </p:txBody>
      </p:sp>
      <p:sp>
        <p:nvSpPr>
          <p:cNvPr id="15" name="TextBox 15"/>
          <p:cNvSpPr txBox="1"/>
          <p:nvPr/>
        </p:nvSpPr>
        <p:spPr>
          <a:xfrm>
            <a:off x="2594948" y="7221514"/>
            <a:ext cx="12864554" cy="2466975"/>
          </a:xfrm>
          <a:prstGeom prst="rect">
            <a:avLst/>
          </a:prstGeom>
        </p:spPr>
        <p:txBody>
          <a:bodyPr lIns="0" tIns="0" rIns="0" bIns="0" anchor="t">
            <a:spAutoFit/>
          </a:bodyPr>
          <a:lstStyle/>
          <a:p>
            <a:pPr marL="647703" lvl="1" indent="-323852" algn="l">
              <a:lnSpc>
                <a:spcPts val="3900"/>
              </a:lnSpc>
              <a:buFont typeface="Arial"/>
              <a:buChar char="•"/>
              <a:defRPr sz="3000">
                <a:solidFill>
                  <a:srgbClr val="000000"/>
                </a:solidFill>
                <a:latin typeface="Montserrat"/>
                <a:ea typeface="Montserrat"/>
                <a:cs typeface="Montserrat"/>
                <a:sym typeface="Montserrat"/>
              </a:defRPr>
            </a:pPr>
            <a:r>
              <a:t>Thêm từ khóa vào: Thẻ tiêu đề, H1, mô tả meta, menu, GMB</a:t>
            </a:r>
          </a:p>
          <a:p>
            <a:pPr marL="647703" lvl="1" indent="-323852" algn="l">
              <a:lnSpc>
                <a:spcPts val="3900"/>
              </a:lnSpc>
              <a:buFont typeface="Arial"/>
              <a:buChar char="•"/>
              <a:defRPr sz="3000">
                <a:solidFill>
                  <a:srgbClr val="000000"/>
                </a:solidFill>
                <a:latin typeface="Montserrat"/>
                <a:ea typeface="Montserrat"/>
                <a:cs typeface="Montserrat"/>
                <a:sym typeface="Montserrat"/>
              </a:defRPr>
            </a:pPr>
            <a:r>
              <a:t>Thu thập đánh giá bằng cách sử dụng từ khóa (ví dụ: “Loved this pho in the ID!”)</a:t>
            </a:r>
          </a:p>
          <a:p>
            <a:pPr marL="647703" lvl="1" indent="-323852" algn="l">
              <a:lnSpc>
                <a:spcPts val="3900"/>
              </a:lnSpc>
              <a:buFont typeface="Arial"/>
              <a:buChar char="•"/>
              <a:defRPr sz="3000">
                <a:solidFill>
                  <a:srgbClr val="000000"/>
                </a:solidFill>
                <a:latin typeface="Montserrat"/>
                <a:ea typeface="Montserrat"/>
                <a:cs typeface="Montserrat"/>
                <a:sym typeface="Montserrat"/>
              </a:defRPr>
            </a:pPr>
            <a:r>
              <a:t>Xây dựng các trang/bài đăng như:</a:t>
            </a:r>
          </a:p>
          <a:p>
            <a:pPr marL="1295406" lvl="2" indent="-431802" algn="l">
              <a:lnSpc>
                <a:spcPts val="3900"/>
              </a:lnSpc>
              <a:buFont typeface="Arial"/>
              <a:buChar char="⚬"/>
              <a:defRPr sz="3000">
                <a:solidFill>
                  <a:srgbClr val="000000"/>
                </a:solidFill>
                <a:latin typeface="Montserrat"/>
                <a:ea typeface="Montserrat"/>
                <a:cs typeface="Montserrat"/>
                <a:sym typeface="Montserrat"/>
              </a:defRPr>
            </a:pPr>
            <a:r>
              <a:t>“Top 5 Lunch Spots in Seattle's International District”</a:t>
            </a:r>
          </a:p>
          <a:p>
            <a:pPr marL="1295406" lvl="2" indent="-431802" algn="l">
              <a:lnSpc>
                <a:spcPts val="3900"/>
              </a:lnSpc>
              <a:buFont typeface="Arial"/>
              <a:buChar char="⚬"/>
              <a:defRPr sz="3000">
                <a:solidFill>
                  <a:srgbClr val="000000"/>
                </a:solidFill>
                <a:latin typeface="Montserrat"/>
                <a:ea typeface="Montserrat"/>
                <a:cs typeface="Montserrat"/>
                <a:sym typeface="Montserrat"/>
              </a:defRPr>
            </a:pPr>
            <a:r>
              <a:t>“Top World Cup Viewing Parties”</a:t>
            </a:r>
          </a:p>
        </p:txBody>
      </p:sp>
      <p:pic>
        <p:nvPicPr>
          <p:cNvPr id="18" name="Picture 17">
            <a:extLst>
              <a:ext uri="{FF2B5EF4-FFF2-40B4-BE49-F238E27FC236}">
                <a16:creationId xmlns:a16="http://schemas.microsoft.com/office/drawing/2014/main" id="{61B23D1E-3462-5C6B-92F2-CA6BD31BA740}"/>
              </a:ext>
            </a:extLst>
          </p:cNvPr>
          <p:cNvPicPr>
            <a:picLocks noChangeAspect="1"/>
          </p:cNvPicPr>
          <p:nvPr/>
        </p:nvPicPr>
        <p:blipFill>
          <a:blip r:embed="rId4"/>
          <a:stretch>
            <a:fillRect/>
          </a:stretch>
        </p:blipFill>
        <p:spPr>
          <a:xfrm>
            <a:off x="1314164" y="2968031"/>
            <a:ext cx="6999945" cy="32405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94476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3">
              <a:alphaModFix amt="19999"/>
              <a:extLst>
                <a:ext uri="{96DAC541-7B7A-43D3-8B79-37D633B846F1}">
                  <asvg:svgBlip xmlns:asvg="http://schemas.microsoft.com/office/drawing/2016/SVG/main" r:embed="rId4"/>
                </a:ext>
              </a:extLst>
            </a:blip>
            <a:stretch>
              <a:fillRect l="-286" r="-286"/>
            </a:stretch>
          </a:blipFill>
        </p:spPr>
        <p:txBody>
          <a:bodyPr/>
          <a:lstStyle/>
          <a:p>
            <a:endParaRPr lang="en-US"/>
          </a:p>
        </p:txBody>
      </p:sp>
      <p:sp>
        <p:nvSpPr>
          <p:cNvPr id="3" name="Freeform 3"/>
          <p:cNvSpPr/>
          <p:nvPr/>
        </p:nvSpPr>
        <p:spPr>
          <a:xfrm rot="2367958">
            <a:off x="-428481" y="61778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3">
              <a:alphaModFix amt="10999"/>
              <a:extLst>
                <a:ext uri="{96DAC541-7B7A-43D3-8B79-37D633B846F1}">
                  <asvg:svgBlip xmlns:asvg="http://schemas.microsoft.com/office/drawing/2016/SVG/main" r:embed="rId4"/>
                </a:ext>
              </a:extLst>
            </a:blip>
            <a:stretch>
              <a:fillRect l="-121" r="-121"/>
            </a:stretch>
          </a:blipFill>
        </p:spPr>
        <p:txBody>
          <a:bodyPr/>
          <a:lstStyle/>
          <a:p>
            <a:endParaRPr lang="en-US"/>
          </a:p>
        </p:txBody>
      </p:sp>
      <p:grpSp>
        <p:nvGrpSpPr>
          <p:cNvPr id="4" name="Group 4"/>
          <p:cNvGrpSpPr/>
          <p:nvPr/>
        </p:nvGrpSpPr>
        <p:grpSpPr>
          <a:xfrm>
            <a:off x="302601" y="1383607"/>
            <a:ext cx="17909199" cy="1406437"/>
            <a:chOff x="0" y="0"/>
            <a:chExt cx="23776341" cy="1108843"/>
          </a:xfrm>
        </p:grpSpPr>
        <p:grpSp>
          <p:nvGrpSpPr>
            <p:cNvPr id="5" name="Group 5"/>
            <p:cNvGrpSpPr/>
            <p:nvPr/>
          </p:nvGrpSpPr>
          <p:grpSpPr>
            <a:xfrm>
              <a:off x="0" y="0"/>
              <a:ext cx="23776341" cy="1108843"/>
              <a:chOff x="0" y="0"/>
              <a:chExt cx="18954835" cy="883985"/>
            </a:xfrm>
          </p:grpSpPr>
          <p:sp>
            <p:nvSpPr>
              <p:cNvPr id="6" name="Freeform 6"/>
              <p:cNvSpPr/>
              <p:nvPr/>
            </p:nvSpPr>
            <p:spPr>
              <a:xfrm>
                <a:off x="0" y="0"/>
                <a:ext cx="18954835" cy="883986"/>
              </a:xfrm>
              <a:custGeom>
                <a:avLst/>
                <a:gdLst/>
                <a:ahLst/>
                <a:cxnLst/>
                <a:rect l="l" t="t" r="r" b="b"/>
                <a:pathLst>
                  <a:path w="18954835" h="883986">
                    <a:moveTo>
                      <a:pt x="18830375" y="883985"/>
                    </a:moveTo>
                    <a:lnTo>
                      <a:pt x="124460" y="883985"/>
                    </a:lnTo>
                    <a:cubicBezTo>
                      <a:pt x="55880" y="883985"/>
                      <a:pt x="0" y="828105"/>
                      <a:pt x="0" y="759525"/>
                    </a:cubicBezTo>
                    <a:lnTo>
                      <a:pt x="0" y="124460"/>
                    </a:lnTo>
                    <a:cubicBezTo>
                      <a:pt x="0" y="55880"/>
                      <a:pt x="55880" y="0"/>
                      <a:pt x="124460" y="0"/>
                    </a:cubicBezTo>
                    <a:lnTo>
                      <a:pt x="18830375" y="0"/>
                    </a:lnTo>
                    <a:cubicBezTo>
                      <a:pt x="18898955" y="0"/>
                      <a:pt x="18954835" y="55880"/>
                      <a:pt x="18954835" y="124460"/>
                    </a:cubicBezTo>
                    <a:lnTo>
                      <a:pt x="18954835" y="759526"/>
                    </a:lnTo>
                    <a:cubicBezTo>
                      <a:pt x="18954835" y="828105"/>
                      <a:pt x="18898955" y="883986"/>
                      <a:pt x="18830375" y="883986"/>
                    </a:cubicBezTo>
                    <a:close/>
                  </a:path>
                </a:pathLst>
              </a:custGeom>
              <a:solidFill>
                <a:srgbClr val="613169"/>
              </a:solidFill>
            </p:spPr>
            <p:txBody>
              <a:bodyPr/>
              <a:lstStyle/>
              <a:p>
                <a:endParaRPr lang="en-US"/>
              </a:p>
            </p:txBody>
          </p:sp>
        </p:grpSp>
        <p:sp>
          <p:nvSpPr>
            <p:cNvPr id="7" name="TextBox 7"/>
            <p:cNvSpPr txBox="1"/>
            <p:nvPr/>
          </p:nvSpPr>
          <p:spPr>
            <a:xfrm>
              <a:off x="688554" y="112038"/>
              <a:ext cx="21654216" cy="846667"/>
            </a:xfrm>
            <a:prstGeom prst="rect">
              <a:avLst/>
            </a:prstGeom>
          </p:spPr>
          <p:txBody>
            <a:bodyPr lIns="0" tIns="0" rIns="0" bIns="0" anchor="t">
              <a:spAutoFit/>
            </a:bodyPr>
            <a:lstStyle/>
            <a:p>
              <a:pPr marL="0" lvl="0" indent="0" algn="ctr">
                <a:lnSpc>
                  <a:spcPts val="5199"/>
                </a:lnSpc>
                <a:defRPr sz="3999" b="1">
                  <a:solidFill>
                    <a:srgbClr val="FFFFFF"/>
                  </a:solidFill>
                  <a:latin typeface="Roboto Bold"/>
                  <a:ea typeface="Roboto Bold"/>
                  <a:cs typeface="Roboto Bold"/>
                  <a:sym typeface="Roboto Bold"/>
                </a:defRPr>
              </a:pPr>
              <a:r>
                <a:rPr dirty="0"/>
                <a:t>Google </a:t>
              </a:r>
              <a:r>
                <a:rPr dirty="0" err="1"/>
                <a:t>sử</a:t>
              </a:r>
              <a:r>
                <a:rPr dirty="0"/>
                <a:t> </a:t>
              </a:r>
              <a:r>
                <a:rPr dirty="0" err="1"/>
                <a:t>dụng</a:t>
              </a:r>
              <a:r>
                <a:rPr dirty="0"/>
                <a:t> </a:t>
              </a:r>
              <a:r>
                <a:rPr dirty="0" err="1"/>
                <a:t>khoảng</a:t>
              </a:r>
              <a:r>
                <a:rPr dirty="0"/>
                <a:t> </a:t>
              </a:r>
              <a:r>
                <a:rPr dirty="0" err="1"/>
                <a:t>cách</a:t>
              </a:r>
              <a:r>
                <a:rPr dirty="0"/>
                <a:t> + </a:t>
              </a:r>
              <a:r>
                <a:rPr dirty="0" err="1"/>
                <a:t>độ</a:t>
              </a:r>
              <a:r>
                <a:rPr dirty="0"/>
                <a:t> </a:t>
              </a:r>
              <a:r>
                <a:rPr dirty="0" err="1"/>
                <a:t>phù</a:t>
              </a:r>
              <a:r>
                <a:rPr dirty="0"/>
                <a:t> </a:t>
              </a:r>
              <a:r>
                <a:rPr dirty="0" err="1"/>
                <a:t>hợp</a:t>
              </a:r>
              <a:r>
                <a:rPr dirty="0"/>
                <a:t> + </a:t>
              </a:r>
              <a:r>
                <a:rPr dirty="0" err="1"/>
                <a:t>nội</a:t>
              </a:r>
              <a:r>
                <a:rPr dirty="0"/>
                <a:t> dung </a:t>
              </a:r>
              <a:r>
                <a:rPr dirty="0" err="1"/>
                <a:t>để</a:t>
              </a:r>
              <a:r>
                <a:rPr dirty="0"/>
                <a:t> </a:t>
              </a:r>
              <a:r>
                <a:rPr dirty="0" err="1"/>
                <a:t>xếp</a:t>
              </a:r>
              <a:r>
                <a:rPr dirty="0"/>
                <a:t> </a:t>
              </a:r>
              <a:r>
                <a:rPr dirty="0" err="1"/>
                <a:t>hạng</a:t>
              </a:r>
              <a:r>
                <a:rPr dirty="0"/>
                <a:t> </a:t>
              </a:r>
              <a:r>
                <a:rPr dirty="0" err="1"/>
                <a:t>cơ</a:t>
              </a:r>
              <a:r>
                <a:rPr dirty="0"/>
                <a:t> </a:t>
              </a:r>
              <a:r>
                <a:rPr dirty="0" err="1"/>
                <a:t>sở</a:t>
              </a:r>
              <a:r>
                <a:rPr dirty="0"/>
                <a:t> </a:t>
              </a:r>
              <a:r>
                <a:rPr dirty="0" err="1"/>
                <a:t>kinh</a:t>
              </a:r>
              <a:r>
                <a:rPr dirty="0"/>
                <a:t> </a:t>
              </a:r>
              <a:r>
                <a:rPr dirty="0" err="1"/>
                <a:t>doanh</a:t>
              </a:r>
              <a:r>
                <a:rPr dirty="0"/>
                <a:t> </a:t>
              </a:r>
              <a:r>
                <a:rPr dirty="0" err="1"/>
                <a:t>của</a:t>
              </a:r>
              <a:r>
                <a:rPr dirty="0"/>
                <a:t> </a:t>
              </a:r>
              <a:r>
                <a:rPr dirty="0" err="1"/>
                <a:t>quý</a:t>
              </a:r>
              <a:r>
                <a:rPr dirty="0"/>
                <a:t> </a:t>
              </a:r>
              <a:r>
                <a:rPr dirty="0" err="1"/>
                <a:t>vị</a:t>
              </a:r>
              <a:r>
                <a:rPr dirty="0"/>
                <a:t>.</a:t>
              </a:r>
            </a:p>
          </p:txBody>
        </p:sp>
      </p:grpSp>
      <p:sp>
        <p:nvSpPr>
          <p:cNvPr id="8" name="Freeform 8"/>
          <p:cNvSpPr/>
          <p:nvPr/>
        </p:nvSpPr>
        <p:spPr>
          <a:xfrm>
            <a:off x="15189414" y="6759087"/>
            <a:ext cx="2069886" cy="2835460"/>
          </a:xfrm>
          <a:custGeom>
            <a:avLst/>
            <a:gdLst/>
            <a:ahLst/>
            <a:cxnLst/>
            <a:rect l="l" t="t" r="r" b="b"/>
            <a:pathLst>
              <a:path w="2069886" h="2835460">
                <a:moveTo>
                  <a:pt x="0" y="0"/>
                </a:moveTo>
                <a:lnTo>
                  <a:pt x="2069886" y="0"/>
                </a:lnTo>
                <a:lnTo>
                  <a:pt x="2069886" y="2835460"/>
                </a:lnTo>
                <a:lnTo>
                  <a:pt x="0" y="28354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1396872" y="2810461"/>
            <a:ext cx="15643714" cy="6784086"/>
          </a:xfrm>
          <a:prstGeom prst="rect">
            <a:avLst/>
          </a:prstGeom>
        </p:spPr>
        <p:txBody>
          <a:bodyPr lIns="0" tIns="0" rIns="0" bIns="0" anchor="t">
            <a:spAutoFit/>
          </a:bodyPr>
          <a:lstStyle/>
          <a:p>
            <a:pPr algn="l">
              <a:lnSpc>
                <a:spcPts val="4917"/>
              </a:lnSpc>
              <a:defRPr sz="3300">
                <a:solidFill>
                  <a:srgbClr val="000000"/>
                </a:solidFill>
                <a:latin typeface="Montserrat"/>
                <a:ea typeface="Montserrat"/>
                <a:cs typeface="Montserrat"/>
                <a:sym typeface="Montserrat"/>
              </a:defRPr>
            </a:pPr>
            <a:r>
              <a:rPr dirty="0"/>
              <a:t>Các </a:t>
            </a:r>
            <a:r>
              <a:rPr dirty="0" err="1"/>
              <a:t>tìm</a:t>
            </a:r>
            <a:r>
              <a:rPr dirty="0"/>
              <a:t> </a:t>
            </a:r>
            <a:r>
              <a:rPr dirty="0" err="1"/>
              <a:t>kiếm</a:t>
            </a:r>
            <a:r>
              <a:rPr dirty="0"/>
              <a:t> </a:t>
            </a:r>
            <a:r>
              <a:rPr dirty="0" err="1"/>
              <a:t>có</a:t>
            </a:r>
            <a:r>
              <a:rPr dirty="0"/>
              <a:t> </a:t>
            </a:r>
            <a:r>
              <a:rPr dirty="0" err="1"/>
              <a:t>từ</a:t>
            </a:r>
            <a:r>
              <a:rPr dirty="0"/>
              <a:t> “Near me” + “World Cup” </a:t>
            </a:r>
            <a:r>
              <a:rPr dirty="0" err="1"/>
              <a:t>trên</a:t>
            </a:r>
            <a:r>
              <a:rPr dirty="0"/>
              <a:t> Google </a:t>
            </a:r>
            <a:r>
              <a:rPr dirty="0" err="1"/>
              <a:t>sẽ</a:t>
            </a:r>
            <a:r>
              <a:rPr dirty="0"/>
              <a:t> </a:t>
            </a:r>
            <a:r>
              <a:rPr dirty="0" err="1"/>
              <a:t>tăng</a:t>
            </a:r>
            <a:r>
              <a:rPr dirty="0"/>
              <a:t> </a:t>
            </a:r>
            <a:r>
              <a:rPr dirty="0" err="1"/>
              <a:t>đột</a:t>
            </a:r>
            <a:r>
              <a:rPr dirty="0"/>
              <a:t> </a:t>
            </a:r>
            <a:r>
              <a:rPr dirty="0" err="1"/>
              <a:t>biến</a:t>
            </a:r>
            <a:r>
              <a:rPr dirty="0"/>
              <a:t> </a:t>
            </a:r>
            <a:r>
              <a:rPr dirty="0" err="1"/>
              <a:t>trong</a:t>
            </a:r>
            <a:r>
              <a:rPr dirty="0"/>
              <a:t> </a:t>
            </a:r>
            <a:r>
              <a:rPr dirty="0" err="1"/>
              <a:t>suốt</a:t>
            </a:r>
            <a:r>
              <a:rPr dirty="0"/>
              <a:t> </a:t>
            </a:r>
            <a:r>
              <a:rPr dirty="0" err="1"/>
              <a:t>thời</a:t>
            </a:r>
            <a:r>
              <a:rPr dirty="0"/>
              <a:t> </a:t>
            </a:r>
            <a:r>
              <a:rPr dirty="0" err="1"/>
              <a:t>gian</a:t>
            </a:r>
            <a:r>
              <a:rPr dirty="0"/>
              <a:t> </a:t>
            </a:r>
            <a:r>
              <a:rPr dirty="0" err="1"/>
              <a:t>diễn</a:t>
            </a:r>
            <a:r>
              <a:rPr dirty="0"/>
              <a:t> </a:t>
            </a:r>
            <a:r>
              <a:rPr dirty="0" err="1"/>
              <a:t>ra</a:t>
            </a:r>
            <a:r>
              <a:rPr dirty="0"/>
              <a:t> World Cup</a:t>
            </a:r>
          </a:p>
          <a:p>
            <a:pPr marL="712472" lvl="1" indent="-356236" algn="l">
              <a:lnSpc>
                <a:spcPts val="4917"/>
              </a:lnSpc>
              <a:buFont typeface="Arial"/>
              <a:buChar char="•"/>
              <a:defRPr sz="3300">
                <a:solidFill>
                  <a:srgbClr val="000000"/>
                </a:solidFill>
                <a:latin typeface="Montserrat"/>
                <a:ea typeface="Montserrat"/>
                <a:cs typeface="Montserrat"/>
                <a:sym typeface="Montserrat"/>
              </a:defRPr>
            </a:pPr>
            <a:r>
              <a:rPr dirty="0"/>
              <a:t> </a:t>
            </a:r>
            <a:r>
              <a:rPr dirty="0" err="1"/>
              <a:t>Ví</a:t>
            </a:r>
            <a:r>
              <a:rPr dirty="0"/>
              <a:t> </a:t>
            </a:r>
            <a:r>
              <a:rPr dirty="0" err="1"/>
              <a:t>dụ</a:t>
            </a:r>
            <a:r>
              <a:rPr dirty="0"/>
              <a:t>:</a:t>
            </a:r>
          </a:p>
          <a:p>
            <a:pPr marL="1424943" lvl="2" indent="-474981" algn="l">
              <a:lnSpc>
                <a:spcPts val="4917"/>
              </a:lnSpc>
              <a:buFont typeface="Arial"/>
              <a:buChar char="⚬"/>
              <a:defRPr sz="3300">
                <a:solidFill>
                  <a:srgbClr val="000000"/>
                </a:solidFill>
                <a:latin typeface="Montserrat"/>
                <a:ea typeface="Montserrat"/>
                <a:cs typeface="Montserrat"/>
                <a:sym typeface="Montserrat"/>
              </a:defRPr>
            </a:pPr>
            <a:r>
              <a:rPr dirty="0"/>
              <a:t>“Open late near Lumen Field for World Cup”</a:t>
            </a:r>
          </a:p>
          <a:p>
            <a:pPr marL="1424943" lvl="2" indent="-474981" algn="l">
              <a:lnSpc>
                <a:spcPts val="4917"/>
              </a:lnSpc>
              <a:buFont typeface="Arial"/>
              <a:buChar char="⚬"/>
              <a:defRPr sz="3300">
                <a:solidFill>
                  <a:srgbClr val="000000"/>
                </a:solidFill>
                <a:latin typeface="Montserrat"/>
                <a:ea typeface="Montserrat"/>
                <a:cs typeface="Montserrat"/>
                <a:sym typeface="Montserrat"/>
              </a:defRPr>
            </a:pPr>
            <a:r>
              <a:rPr dirty="0"/>
              <a:t>“Where to watch the match near Seattle Chinatown”</a:t>
            </a:r>
          </a:p>
          <a:p>
            <a:pPr marL="1424943" lvl="2" indent="-474981" algn="l">
              <a:lnSpc>
                <a:spcPts val="4917"/>
              </a:lnSpc>
              <a:buFont typeface="Arial"/>
              <a:buChar char="⚬"/>
              <a:defRPr sz="3300">
                <a:solidFill>
                  <a:srgbClr val="000000"/>
                </a:solidFill>
                <a:latin typeface="Montserrat"/>
                <a:ea typeface="Montserrat"/>
                <a:cs typeface="Montserrat"/>
                <a:sym typeface="Montserrat"/>
              </a:defRPr>
            </a:pPr>
            <a:r>
              <a:rPr dirty="0"/>
              <a:t>“World Cup food specials near me”</a:t>
            </a:r>
          </a:p>
          <a:p>
            <a:pPr algn="l">
              <a:lnSpc>
                <a:spcPts val="4917"/>
              </a:lnSpc>
              <a:defRPr sz="3300" b="1">
                <a:solidFill>
                  <a:srgbClr val="000000"/>
                </a:solidFill>
                <a:latin typeface="Montserrat Bold"/>
                <a:ea typeface="Montserrat Bold"/>
                <a:cs typeface="Montserrat Bold"/>
                <a:sym typeface="Montserrat Bold"/>
              </a:defRPr>
            </a:pPr>
            <a:r>
              <a:rPr dirty="0" err="1"/>
              <a:t>Cụm</a:t>
            </a:r>
            <a:r>
              <a:rPr dirty="0"/>
              <a:t> </a:t>
            </a:r>
            <a:r>
              <a:rPr dirty="0" err="1"/>
              <a:t>từ</a:t>
            </a:r>
            <a:r>
              <a:rPr dirty="0"/>
              <a:t> </a:t>
            </a:r>
            <a:r>
              <a:rPr dirty="0" err="1"/>
              <a:t>mục</a:t>
            </a:r>
            <a:r>
              <a:rPr dirty="0"/>
              <a:t> </a:t>
            </a:r>
            <a:r>
              <a:rPr dirty="0" err="1"/>
              <a:t>tiêu</a:t>
            </a:r>
            <a:r>
              <a:rPr dirty="0"/>
              <a:t> </a:t>
            </a:r>
            <a:r>
              <a:rPr dirty="0" err="1"/>
              <a:t>để</a:t>
            </a:r>
            <a:r>
              <a:rPr dirty="0"/>
              <a:t> </a:t>
            </a:r>
            <a:r>
              <a:rPr dirty="0" err="1"/>
              <a:t>sử</a:t>
            </a:r>
            <a:r>
              <a:rPr dirty="0"/>
              <a:t> </a:t>
            </a:r>
            <a:r>
              <a:rPr dirty="0" err="1"/>
              <a:t>dụng</a:t>
            </a:r>
            <a:r>
              <a:rPr dirty="0"/>
              <a:t> </a:t>
            </a:r>
            <a:r>
              <a:rPr dirty="0" err="1"/>
              <a:t>trong</a:t>
            </a:r>
            <a:r>
              <a:rPr dirty="0"/>
              <a:t> </a:t>
            </a:r>
            <a:r>
              <a:rPr dirty="0" err="1"/>
              <a:t>hồ</a:t>
            </a:r>
            <a:r>
              <a:rPr dirty="0"/>
              <a:t> </a:t>
            </a:r>
            <a:r>
              <a:rPr dirty="0" err="1"/>
              <a:t>sơ</a:t>
            </a:r>
            <a:r>
              <a:rPr dirty="0"/>
              <a:t>:</a:t>
            </a:r>
          </a:p>
          <a:p>
            <a:pPr marL="712472" lvl="1" indent="-356236" algn="l">
              <a:lnSpc>
                <a:spcPts val="4917"/>
              </a:lnSpc>
              <a:buFont typeface="Arial"/>
              <a:buChar char="•"/>
              <a:defRPr sz="3300">
                <a:solidFill>
                  <a:srgbClr val="000000"/>
                </a:solidFill>
                <a:latin typeface="Montserrat"/>
                <a:ea typeface="Montserrat"/>
                <a:cs typeface="Montserrat"/>
                <a:sym typeface="Montserrat"/>
              </a:defRPr>
            </a:pPr>
            <a:r>
              <a:rPr dirty="0"/>
              <a:t>“near Lumen Field”</a:t>
            </a:r>
          </a:p>
          <a:p>
            <a:pPr marL="712472" lvl="1" indent="-356236" algn="l">
              <a:lnSpc>
                <a:spcPts val="4917"/>
              </a:lnSpc>
              <a:buFont typeface="Arial"/>
              <a:buChar char="•"/>
              <a:defRPr sz="3300">
                <a:solidFill>
                  <a:srgbClr val="000000"/>
                </a:solidFill>
                <a:latin typeface="Montserrat"/>
                <a:ea typeface="Montserrat"/>
                <a:cs typeface="Montserrat"/>
                <a:sym typeface="Montserrat"/>
              </a:defRPr>
            </a:pPr>
            <a:r>
              <a:rPr dirty="0"/>
              <a:t>“near World Cup stadium Seattle”</a:t>
            </a:r>
          </a:p>
          <a:p>
            <a:pPr marL="712472" lvl="1" indent="-356236" algn="l">
              <a:lnSpc>
                <a:spcPts val="4917"/>
              </a:lnSpc>
              <a:buFont typeface="Arial"/>
              <a:buChar char="•"/>
              <a:defRPr sz="3300">
                <a:solidFill>
                  <a:srgbClr val="000000"/>
                </a:solidFill>
                <a:latin typeface="Montserrat"/>
                <a:ea typeface="Montserrat"/>
                <a:cs typeface="Montserrat"/>
                <a:sym typeface="Montserrat"/>
              </a:defRPr>
            </a:pPr>
            <a:r>
              <a:rPr dirty="0"/>
              <a:t>“near me during the World Cup”</a:t>
            </a:r>
          </a:p>
          <a:p>
            <a:pPr marL="712472" lvl="1" indent="-356236" algn="l">
              <a:lnSpc>
                <a:spcPts val="4917"/>
              </a:lnSpc>
              <a:buFont typeface="Arial"/>
              <a:buChar char="•"/>
              <a:defRPr sz="3300">
                <a:solidFill>
                  <a:srgbClr val="000000"/>
                </a:solidFill>
                <a:latin typeface="Montserrat"/>
                <a:ea typeface="Montserrat"/>
                <a:cs typeface="Montserrat"/>
                <a:sym typeface="Montserrat"/>
              </a:defRPr>
            </a:pPr>
            <a:r>
              <a:rPr dirty="0"/>
              <a:t>“open late near Lumen Field”</a:t>
            </a:r>
          </a:p>
          <a:p>
            <a:pPr marL="712472" lvl="1" indent="-356236" algn="l">
              <a:lnSpc>
                <a:spcPts val="4917"/>
              </a:lnSpc>
              <a:buFont typeface="Arial"/>
              <a:buChar char="•"/>
              <a:defRPr sz="3300">
                <a:solidFill>
                  <a:srgbClr val="000000"/>
                </a:solidFill>
                <a:latin typeface="Montserrat"/>
                <a:ea typeface="Montserrat"/>
                <a:cs typeface="Montserrat"/>
                <a:sym typeface="Montserrat"/>
              </a:defRPr>
            </a:pPr>
            <a:r>
              <a:rPr dirty="0"/>
              <a:t>“coffee near World Cup Seattle”</a:t>
            </a:r>
          </a:p>
        </p:txBody>
      </p:sp>
      <p:sp>
        <p:nvSpPr>
          <p:cNvPr id="10" name="TextBox 10"/>
          <p:cNvSpPr txBox="1"/>
          <p:nvPr/>
        </p:nvSpPr>
        <p:spPr>
          <a:xfrm>
            <a:off x="302601" y="209634"/>
            <a:ext cx="17701502" cy="109601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rPr dirty="0" err="1"/>
              <a:t>Tận</a:t>
            </a:r>
            <a:r>
              <a:rPr dirty="0"/>
              <a:t> </a:t>
            </a:r>
            <a:r>
              <a:rPr dirty="0" err="1"/>
              <a:t>dụng</a:t>
            </a:r>
            <a:r>
              <a:rPr dirty="0"/>
              <a:t> </a:t>
            </a:r>
            <a:r>
              <a:rPr dirty="0" err="1"/>
              <a:t>từ</a:t>
            </a:r>
            <a:r>
              <a:rPr dirty="0"/>
              <a:t> </a:t>
            </a:r>
            <a:r>
              <a:rPr dirty="0" err="1"/>
              <a:t>khóa</a:t>
            </a:r>
            <a:r>
              <a:rPr dirty="0"/>
              <a:t> “Near Me” (</a:t>
            </a:r>
            <a:r>
              <a:rPr dirty="0" err="1"/>
              <a:t>gần</a:t>
            </a:r>
            <a:r>
              <a:rPr dirty="0"/>
              <a:t> </a:t>
            </a:r>
            <a:r>
              <a:rPr dirty="0" err="1"/>
              <a:t>tôi</a:t>
            </a:r>
            <a:r>
              <a:rPr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94476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3">
              <a:alphaModFix amt="19999"/>
              <a:extLst>
                <a:ext uri="{96DAC541-7B7A-43D3-8B79-37D633B846F1}">
                  <asvg:svgBlip xmlns:asvg="http://schemas.microsoft.com/office/drawing/2016/SVG/main" r:embed="rId4"/>
                </a:ext>
              </a:extLst>
            </a:blip>
            <a:stretch>
              <a:fillRect l="-286" r="-286"/>
            </a:stretch>
          </a:blipFill>
        </p:spPr>
        <p:txBody>
          <a:bodyPr/>
          <a:lstStyle/>
          <a:p>
            <a:endParaRPr lang="en-US"/>
          </a:p>
        </p:txBody>
      </p:sp>
      <p:sp>
        <p:nvSpPr>
          <p:cNvPr id="3" name="Freeform 3"/>
          <p:cNvSpPr/>
          <p:nvPr/>
        </p:nvSpPr>
        <p:spPr>
          <a:xfrm rot="2367958">
            <a:off x="-428481" y="61778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3">
              <a:alphaModFix amt="10999"/>
              <a:extLst>
                <a:ext uri="{96DAC541-7B7A-43D3-8B79-37D633B846F1}">
                  <asvg:svgBlip xmlns:asvg="http://schemas.microsoft.com/office/drawing/2016/SVG/main" r:embed="rId4"/>
                </a:ext>
              </a:extLst>
            </a:blip>
            <a:stretch>
              <a:fillRect l="-121" r="-121"/>
            </a:stretch>
          </a:blipFill>
        </p:spPr>
        <p:txBody>
          <a:bodyPr/>
          <a:lstStyle/>
          <a:p>
            <a:endParaRPr lang="en-US"/>
          </a:p>
        </p:txBody>
      </p:sp>
      <p:grpSp>
        <p:nvGrpSpPr>
          <p:cNvPr id="4" name="Group 4"/>
          <p:cNvGrpSpPr/>
          <p:nvPr/>
        </p:nvGrpSpPr>
        <p:grpSpPr>
          <a:xfrm>
            <a:off x="1028700" y="1807207"/>
            <a:ext cx="16230600" cy="831632"/>
            <a:chOff x="0" y="0"/>
            <a:chExt cx="21640800" cy="1108843"/>
          </a:xfrm>
        </p:grpSpPr>
        <p:grpSp>
          <p:nvGrpSpPr>
            <p:cNvPr id="5" name="Group 5"/>
            <p:cNvGrpSpPr/>
            <p:nvPr/>
          </p:nvGrpSpPr>
          <p:grpSpPr>
            <a:xfrm>
              <a:off x="0" y="0"/>
              <a:ext cx="21640800" cy="1108843"/>
              <a:chOff x="0" y="0"/>
              <a:chExt cx="17252351" cy="883985"/>
            </a:xfrm>
          </p:grpSpPr>
          <p:sp>
            <p:nvSpPr>
              <p:cNvPr id="6" name="Freeform 6"/>
              <p:cNvSpPr/>
              <p:nvPr/>
            </p:nvSpPr>
            <p:spPr>
              <a:xfrm>
                <a:off x="0" y="0"/>
                <a:ext cx="17252352" cy="883986"/>
              </a:xfrm>
              <a:custGeom>
                <a:avLst/>
                <a:gdLst/>
                <a:ahLst/>
                <a:cxnLst/>
                <a:rect l="l" t="t" r="r" b="b"/>
                <a:pathLst>
                  <a:path w="17252352" h="883986">
                    <a:moveTo>
                      <a:pt x="17127891" y="883985"/>
                    </a:moveTo>
                    <a:lnTo>
                      <a:pt x="124460" y="883985"/>
                    </a:lnTo>
                    <a:cubicBezTo>
                      <a:pt x="55880" y="883985"/>
                      <a:pt x="0" y="828105"/>
                      <a:pt x="0" y="759525"/>
                    </a:cubicBezTo>
                    <a:lnTo>
                      <a:pt x="0" y="124460"/>
                    </a:lnTo>
                    <a:cubicBezTo>
                      <a:pt x="0" y="55880"/>
                      <a:pt x="55880" y="0"/>
                      <a:pt x="124460" y="0"/>
                    </a:cubicBezTo>
                    <a:lnTo>
                      <a:pt x="17127891" y="0"/>
                    </a:lnTo>
                    <a:cubicBezTo>
                      <a:pt x="17196471" y="0"/>
                      <a:pt x="17252352" y="55880"/>
                      <a:pt x="17252352" y="124460"/>
                    </a:cubicBezTo>
                    <a:lnTo>
                      <a:pt x="17252352" y="759526"/>
                    </a:lnTo>
                    <a:cubicBezTo>
                      <a:pt x="17252352" y="828105"/>
                      <a:pt x="17196471" y="883986"/>
                      <a:pt x="17127891" y="883986"/>
                    </a:cubicBezTo>
                    <a:close/>
                  </a:path>
                </a:pathLst>
              </a:custGeom>
              <a:solidFill>
                <a:srgbClr val="613169"/>
              </a:solidFill>
            </p:spPr>
            <p:txBody>
              <a:bodyPr/>
              <a:lstStyle/>
              <a:p>
                <a:endParaRPr lang="en-US"/>
              </a:p>
            </p:txBody>
          </p:sp>
        </p:grpSp>
        <p:sp>
          <p:nvSpPr>
            <p:cNvPr id="7" name="TextBox 7"/>
            <p:cNvSpPr txBox="1"/>
            <p:nvPr/>
          </p:nvSpPr>
          <p:spPr>
            <a:xfrm>
              <a:off x="626709" y="112038"/>
              <a:ext cx="19709279" cy="846667"/>
            </a:xfrm>
            <a:prstGeom prst="rect">
              <a:avLst/>
            </a:prstGeom>
          </p:spPr>
          <p:txBody>
            <a:bodyPr lIns="0" tIns="0" rIns="0" bIns="0" anchor="t">
              <a:spAutoFit/>
            </a:bodyPr>
            <a:lstStyle/>
            <a:p>
              <a:pPr marL="0" lvl="0" indent="0" algn="ctr">
                <a:lnSpc>
                  <a:spcPts val="5199"/>
                </a:lnSpc>
                <a:defRPr sz="3999" b="1">
                  <a:solidFill>
                    <a:srgbClr val="FFFFFF"/>
                  </a:solidFill>
                  <a:latin typeface="Roboto Bold"/>
                  <a:ea typeface="Roboto Bold"/>
                  <a:cs typeface="Roboto Bold"/>
                  <a:sym typeface="Roboto Bold"/>
                </a:defRPr>
              </a:pPr>
              <a:r>
                <a:t>Google tìm kiếm thông tin địa lý trong nội dung của quý vị.</a:t>
              </a:r>
            </a:p>
          </p:txBody>
        </p:sp>
      </p:grpSp>
      <p:sp>
        <p:nvSpPr>
          <p:cNvPr id="8" name="Freeform 8"/>
          <p:cNvSpPr/>
          <p:nvPr/>
        </p:nvSpPr>
        <p:spPr>
          <a:xfrm>
            <a:off x="16500304" y="7829550"/>
            <a:ext cx="1793939" cy="2457450"/>
          </a:xfrm>
          <a:custGeom>
            <a:avLst/>
            <a:gdLst/>
            <a:ahLst/>
            <a:cxnLst/>
            <a:rect l="l" t="t" r="r" b="b"/>
            <a:pathLst>
              <a:path w="1793939" h="2457450">
                <a:moveTo>
                  <a:pt x="0" y="0"/>
                </a:moveTo>
                <a:lnTo>
                  <a:pt x="1793939" y="0"/>
                </a:lnTo>
                <a:lnTo>
                  <a:pt x="1793939" y="2457450"/>
                </a:lnTo>
                <a:lnTo>
                  <a:pt x="0" y="24574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1052245" y="2776347"/>
            <a:ext cx="16207055" cy="7226337"/>
          </a:xfrm>
          <a:prstGeom prst="rect">
            <a:avLst/>
          </a:prstGeom>
        </p:spPr>
        <p:txBody>
          <a:bodyPr lIns="0" tIns="0" rIns="0" bIns="0" anchor="t">
            <a:spAutoFit/>
          </a:bodyPr>
          <a:lstStyle/>
          <a:p>
            <a:pPr algn="l">
              <a:lnSpc>
                <a:spcPts val="5775"/>
              </a:lnSpc>
              <a:defRPr sz="3300">
                <a:solidFill>
                  <a:srgbClr val="000000"/>
                </a:solidFill>
                <a:latin typeface="Montserrat"/>
                <a:ea typeface="Montserrat"/>
                <a:cs typeface="Montserrat"/>
                <a:sym typeface="Montserrat"/>
              </a:defRPr>
            </a:pPr>
            <a:r>
              <a:rPr dirty="0"/>
              <a:t>Bao </a:t>
            </a:r>
            <a:r>
              <a:rPr dirty="0" err="1"/>
              <a:t>gồm</a:t>
            </a:r>
            <a:r>
              <a:rPr dirty="0"/>
              <a:t> </a:t>
            </a:r>
            <a:r>
              <a:rPr dirty="0" err="1"/>
              <a:t>chỉ</a:t>
            </a:r>
            <a:r>
              <a:rPr dirty="0"/>
              <a:t> </a:t>
            </a:r>
            <a:r>
              <a:rPr dirty="0" err="1"/>
              <a:t>đường</a:t>
            </a:r>
            <a:r>
              <a:rPr dirty="0"/>
              <a:t> </a:t>
            </a:r>
            <a:r>
              <a:rPr dirty="0" err="1"/>
              <a:t>và</a:t>
            </a:r>
            <a:r>
              <a:rPr dirty="0"/>
              <a:t> </a:t>
            </a:r>
            <a:r>
              <a:rPr dirty="0" err="1"/>
              <a:t>thông</a:t>
            </a:r>
            <a:r>
              <a:rPr dirty="0"/>
              <a:t> tin </a:t>
            </a:r>
            <a:r>
              <a:rPr dirty="0" err="1"/>
              <a:t>cho</a:t>
            </a:r>
            <a:r>
              <a:rPr dirty="0"/>
              <a:t> </a:t>
            </a:r>
            <a:r>
              <a:rPr dirty="0" err="1"/>
              <a:t>vị</a:t>
            </a:r>
            <a:r>
              <a:rPr dirty="0"/>
              <a:t> </a:t>
            </a:r>
            <a:r>
              <a:rPr dirty="0" err="1"/>
              <a:t>trí</a:t>
            </a:r>
            <a:r>
              <a:rPr dirty="0"/>
              <a:t> </a:t>
            </a:r>
            <a:r>
              <a:rPr dirty="0" err="1"/>
              <a:t>lân</a:t>
            </a:r>
            <a:r>
              <a:rPr dirty="0"/>
              <a:t> </a:t>
            </a:r>
            <a:r>
              <a:rPr dirty="0" err="1"/>
              <a:t>cận</a:t>
            </a:r>
            <a:r>
              <a:rPr dirty="0"/>
              <a:t> </a:t>
            </a:r>
            <a:r>
              <a:rPr dirty="0" err="1"/>
              <a:t>trên</a:t>
            </a:r>
            <a:r>
              <a:rPr dirty="0"/>
              <a:t> </a:t>
            </a:r>
            <a:r>
              <a:rPr dirty="0" err="1"/>
              <a:t>các</a:t>
            </a:r>
            <a:r>
              <a:rPr dirty="0"/>
              <a:t> </a:t>
            </a:r>
            <a:r>
              <a:rPr dirty="0" err="1"/>
              <a:t>trang</a:t>
            </a:r>
            <a:r>
              <a:rPr dirty="0"/>
              <a:t> </a:t>
            </a:r>
            <a:r>
              <a:rPr dirty="0" err="1"/>
              <a:t>bằng</a:t>
            </a:r>
            <a:r>
              <a:rPr dirty="0"/>
              <a:t> </a:t>
            </a:r>
            <a:r>
              <a:rPr dirty="0" err="1"/>
              <a:t>cách</a:t>
            </a:r>
            <a:r>
              <a:rPr dirty="0"/>
              <a:t> </a:t>
            </a:r>
            <a:r>
              <a:rPr dirty="0" err="1"/>
              <a:t>thêm</a:t>
            </a:r>
            <a:r>
              <a:rPr dirty="0"/>
              <a:t> </a:t>
            </a:r>
            <a:r>
              <a:rPr dirty="0" err="1"/>
              <a:t>vào</a:t>
            </a:r>
            <a:endParaRPr dirty="0"/>
          </a:p>
          <a:p>
            <a:pPr marL="712472" lvl="1" indent="-356236" algn="l">
              <a:lnSpc>
                <a:spcPts val="5775"/>
              </a:lnSpc>
              <a:buFont typeface="Arial"/>
              <a:buChar char="•"/>
              <a:defRPr sz="3300">
                <a:solidFill>
                  <a:srgbClr val="000000"/>
                </a:solidFill>
                <a:latin typeface="Montserrat"/>
                <a:ea typeface="Montserrat"/>
                <a:cs typeface="Montserrat"/>
                <a:sym typeface="Montserrat"/>
              </a:defRPr>
            </a:pPr>
            <a:r>
              <a:rPr dirty="0" err="1"/>
              <a:t>Bản</a:t>
            </a:r>
            <a:r>
              <a:rPr dirty="0"/>
              <a:t> </a:t>
            </a:r>
            <a:r>
              <a:rPr dirty="0" err="1"/>
              <a:t>đồ</a:t>
            </a:r>
            <a:r>
              <a:rPr dirty="0"/>
              <a:t> </a:t>
            </a:r>
            <a:r>
              <a:rPr dirty="0" err="1"/>
              <a:t>nhúng</a:t>
            </a:r>
            <a:endParaRPr dirty="0"/>
          </a:p>
          <a:p>
            <a:pPr marL="712472" lvl="1" indent="-356236" algn="l">
              <a:lnSpc>
                <a:spcPts val="5775"/>
              </a:lnSpc>
              <a:buFont typeface="Arial"/>
              <a:buChar char="•"/>
              <a:defRPr sz="3300">
                <a:solidFill>
                  <a:srgbClr val="000000"/>
                </a:solidFill>
                <a:latin typeface="Montserrat"/>
                <a:ea typeface="Montserrat"/>
                <a:cs typeface="Montserrat"/>
                <a:sym typeface="Montserrat"/>
              </a:defRPr>
            </a:pPr>
            <a:r>
              <a:rPr dirty="0" err="1"/>
              <a:t>Hướng</a:t>
            </a:r>
            <a:r>
              <a:rPr dirty="0"/>
              <a:t> </a:t>
            </a:r>
            <a:r>
              <a:rPr dirty="0" err="1"/>
              <a:t>dẫn</a:t>
            </a:r>
            <a:r>
              <a:rPr dirty="0"/>
              <a:t> </a:t>
            </a:r>
            <a:r>
              <a:rPr dirty="0" err="1"/>
              <a:t>lái</a:t>
            </a:r>
            <a:r>
              <a:rPr dirty="0"/>
              <a:t> </a:t>
            </a:r>
            <a:r>
              <a:rPr dirty="0" err="1"/>
              <a:t>xe</a:t>
            </a:r>
            <a:r>
              <a:rPr dirty="0"/>
              <a:t>/</a:t>
            </a:r>
            <a:r>
              <a:rPr dirty="0" err="1"/>
              <a:t>phương</a:t>
            </a:r>
            <a:r>
              <a:rPr dirty="0"/>
              <a:t> </a:t>
            </a:r>
            <a:r>
              <a:rPr dirty="0" err="1"/>
              <a:t>tiện</a:t>
            </a:r>
            <a:r>
              <a:rPr dirty="0"/>
              <a:t> </a:t>
            </a:r>
            <a:r>
              <a:rPr dirty="0" err="1"/>
              <a:t>công</a:t>
            </a:r>
            <a:r>
              <a:rPr dirty="0"/>
              <a:t> </a:t>
            </a:r>
            <a:r>
              <a:rPr dirty="0" err="1"/>
              <a:t>cộng</a:t>
            </a:r>
            <a:endParaRPr dirty="0"/>
          </a:p>
          <a:p>
            <a:pPr marL="712472" lvl="1" indent="-356236" algn="l">
              <a:lnSpc>
                <a:spcPts val="5775"/>
              </a:lnSpc>
              <a:buFont typeface="Arial"/>
              <a:buChar char="•"/>
              <a:defRPr sz="3300">
                <a:solidFill>
                  <a:srgbClr val="000000"/>
                </a:solidFill>
                <a:latin typeface="Montserrat"/>
                <a:ea typeface="Montserrat"/>
                <a:cs typeface="Montserrat"/>
                <a:sym typeface="Montserrat"/>
              </a:defRPr>
            </a:pPr>
            <a:r>
              <a:rPr dirty="0"/>
              <a:t>Các </a:t>
            </a:r>
            <a:r>
              <a:rPr dirty="0" err="1"/>
              <a:t>địa</a:t>
            </a:r>
            <a:r>
              <a:rPr dirty="0"/>
              <a:t> </a:t>
            </a:r>
            <a:r>
              <a:rPr dirty="0" err="1"/>
              <a:t>danh</a:t>
            </a:r>
            <a:r>
              <a:rPr dirty="0"/>
              <a:t> </a:t>
            </a:r>
            <a:r>
              <a:rPr dirty="0" err="1"/>
              <a:t>lân</a:t>
            </a:r>
            <a:r>
              <a:rPr dirty="0"/>
              <a:t> </a:t>
            </a:r>
            <a:r>
              <a:rPr dirty="0" err="1"/>
              <a:t>cận</a:t>
            </a:r>
            <a:r>
              <a:rPr dirty="0"/>
              <a:t> (</a:t>
            </a:r>
            <a:r>
              <a:rPr dirty="0" err="1"/>
              <a:t>ví</a:t>
            </a:r>
            <a:r>
              <a:rPr dirty="0"/>
              <a:t> </a:t>
            </a:r>
            <a:r>
              <a:rPr dirty="0" err="1"/>
              <a:t>dụ</a:t>
            </a:r>
            <a:r>
              <a:rPr dirty="0"/>
              <a:t>: “near King Street Station”)</a:t>
            </a:r>
          </a:p>
          <a:p>
            <a:pPr algn="l">
              <a:lnSpc>
                <a:spcPts val="5775"/>
              </a:lnSpc>
              <a:defRPr sz="3300" b="1">
                <a:solidFill>
                  <a:srgbClr val="000000"/>
                </a:solidFill>
                <a:latin typeface="Montserrat Bold"/>
                <a:ea typeface="Montserrat Bold"/>
                <a:cs typeface="Montserrat Bold"/>
                <a:sym typeface="Montserrat Bold"/>
              </a:defRPr>
            </a:pPr>
            <a:r>
              <a:rPr dirty="0"/>
              <a:t> </a:t>
            </a:r>
            <a:r>
              <a:rPr dirty="0" err="1"/>
              <a:t>Nội</a:t>
            </a:r>
            <a:r>
              <a:rPr dirty="0"/>
              <a:t> dung </a:t>
            </a:r>
            <a:r>
              <a:rPr dirty="0" err="1"/>
              <a:t>ví</a:t>
            </a:r>
            <a:r>
              <a:rPr dirty="0"/>
              <a:t> </a:t>
            </a:r>
            <a:r>
              <a:rPr dirty="0" err="1"/>
              <a:t>dụ</a:t>
            </a:r>
            <a:r>
              <a:rPr dirty="0"/>
              <a:t>:</a:t>
            </a:r>
          </a:p>
          <a:p>
            <a:pPr marL="712472" lvl="1" indent="-356236" algn="l">
              <a:lnSpc>
                <a:spcPts val="5775"/>
              </a:lnSpc>
              <a:buFont typeface="Arial"/>
              <a:buChar char="•"/>
              <a:defRPr sz="3300">
                <a:solidFill>
                  <a:srgbClr val="000000"/>
                </a:solidFill>
                <a:latin typeface="Montserrat"/>
                <a:ea typeface="Montserrat"/>
                <a:cs typeface="Montserrat"/>
                <a:sym typeface="Montserrat"/>
              </a:defRPr>
            </a:pPr>
            <a:r>
              <a:rPr dirty="0"/>
              <a:t>We’re located in Seattle’s International District, just a short walk from Lumen Field. Perfect for fans looking for food or drinks near the stadium during the World Cup.</a:t>
            </a:r>
          </a:p>
          <a:p>
            <a:pPr algn="l">
              <a:lnSpc>
                <a:spcPts val="4917"/>
              </a:lnSpc>
            </a:pPr>
            <a:endParaRPr dirty="0"/>
          </a:p>
        </p:txBody>
      </p:sp>
      <p:sp>
        <p:nvSpPr>
          <p:cNvPr id="10" name="TextBox 10"/>
          <p:cNvSpPr txBox="1"/>
          <p:nvPr/>
        </p:nvSpPr>
        <p:spPr>
          <a:xfrm>
            <a:off x="293249" y="247187"/>
            <a:ext cx="17701502" cy="109601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t> Sử dụng cụm từ và địa danh lân cận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94476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3" name="Freeform 3"/>
          <p:cNvSpPr/>
          <p:nvPr/>
        </p:nvSpPr>
        <p:spPr>
          <a:xfrm rot="2367958">
            <a:off x="-428481" y="61778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2">
              <a:alphaModFix amt="14000"/>
              <a:extLst>
                <a:ext uri="{96DAC541-7B7A-43D3-8B79-37D633B846F1}">
                  <asvg:svgBlip xmlns:asvg="http://schemas.microsoft.com/office/drawing/2016/SVG/main" r:embed="rId3"/>
                </a:ext>
              </a:extLst>
            </a:blip>
            <a:stretch>
              <a:fillRect l="-121" r="-121"/>
            </a:stretch>
          </a:blipFill>
        </p:spPr>
        <p:txBody>
          <a:bodyPr/>
          <a:lstStyle/>
          <a:p>
            <a:endParaRPr lang="en-US"/>
          </a:p>
        </p:txBody>
      </p:sp>
      <p:grpSp>
        <p:nvGrpSpPr>
          <p:cNvPr id="4" name="Group 4"/>
          <p:cNvGrpSpPr/>
          <p:nvPr/>
        </p:nvGrpSpPr>
        <p:grpSpPr>
          <a:xfrm>
            <a:off x="629199" y="2011885"/>
            <a:ext cx="9555145" cy="831632"/>
            <a:chOff x="0" y="0"/>
            <a:chExt cx="12740194" cy="1108843"/>
          </a:xfrm>
        </p:grpSpPr>
        <p:grpSp>
          <p:nvGrpSpPr>
            <p:cNvPr id="5" name="Group 5"/>
            <p:cNvGrpSpPr/>
            <p:nvPr/>
          </p:nvGrpSpPr>
          <p:grpSpPr>
            <a:xfrm>
              <a:off x="0" y="0"/>
              <a:ext cx="12740194" cy="1108843"/>
              <a:chOff x="0" y="0"/>
              <a:chExt cx="10156662" cy="883985"/>
            </a:xfrm>
          </p:grpSpPr>
          <p:sp>
            <p:nvSpPr>
              <p:cNvPr id="6" name="Freeform 6"/>
              <p:cNvSpPr/>
              <p:nvPr/>
            </p:nvSpPr>
            <p:spPr>
              <a:xfrm>
                <a:off x="0" y="0"/>
                <a:ext cx="10156662" cy="883986"/>
              </a:xfrm>
              <a:custGeom>
                <a:avLst/>
                <a:gdLst/>
                <a:ahLst/>
                <a:cxnLst/>
                <a:rect l="l" t="t" r="r" b="b"/>
                <a:pathLst>
                  <a:path w="10156662" h="883986">
                    <a:moveTo>
                      <a:pt x="10032202" y="883985"/>
                    </a:moveTo>
                    <a:lnTo>
                      <a:pt x="124460" y="883985"/>
                    </a:lnTo>
                    <a:cubicBezTo>
                      <a:pt x="55880" y="883985"/>
                      <a:pt x="0" y="828105"/>
                      <a:pt x="0" y="759525"/>
                    </a:cubicBezTo>
                    <a:lnTo>
                      <a:pt x="0" y="124460"/>
                    </a:lnTo>
                    <a:cubicBezTo>
                      <a:pt x="0" y="55880"/>
                      <a:pt x="55880" y="0"/>
                      <a:pt x="124460" y="0"/>
                    </a:cubicBezTo>
                    <a:lnTo>
                      <a:pt x="10032202" y="0"/>
                    </a:lnTo>
                    <a:cubicBezTo>
                      <a:pt x="10100782" y="0"/>
                      <a:pt x="10156662" y="55880"/>
                      <a:pt x="10156662" y="124460"/>
                    </a:cubicBezTo>
                    <a:lnTo>
                      <a:pt x="10156662" y="759526"/>
                    </a:lnTo>
                    <a:cubicBezTo>
                      <a:pt x="10156662" y="828105"/>
                      <a:pt x="10100782" y="883986"/>
                      <a:pt x="10032202" y="883986"/>
                    </a:cubicBezTo>
                    <a:close/>
                  </a:path>
                </a:pathLst>
              </a:custGeom>
              <a:solidFill>
                <a:srgbClr val="613169"/>
              </a:solidFill>
            </p:spPr>
            <p:txBody>
              <a:bodyPr/>
              <a:lstStyle/>
              <a:p>
                <a:endParaRPr lang="en-US"/>
              </a:p>
            </p:txBody>
          </p:sp>
        </p:grpSp>
        <p:sp>
          <p:nvSpPr>
            <p:cNvPr id="7" name="TextBox 7"/>
            <p:cNvSpPr txBox="1"/>
            <p:nvPr/>
          </p:nvSpPr>
          <p:spPr>
            <a:xfrm>
              <a:off x="368951" y="112038"/>
              <a:ext cx="11603085" cy="846667"/>
            </a:xfrm>
            <a:prstGeom prst="rect">
              <a:avLst/>
            </a:prstGeom>
          </p:spPr>
          <p:txBody>
            <a:bodyPr lIns="0" tIns="0" rIns="0" bIns="0" anchor="t">
              <a:spAutoFit/>
            </a:bodyPr>
            <a:lstStyle/>
            <a:p>
              <a:pPr marL="0" lvl="0" indent="0" algn="ctr">
                <a:lnSpc>
                  <a:spcPts val="5199"/>
                </a:lnSpc>
                <a:defRPr sz="3999" b="1">
                  <a:solidFill>
                    <a:srgbClr val="FFFFFF"/>
                  </a:solidFill>
                  <a:latin typeface="Roboto Bold"/>
                  <a:ea typeface="Roboto Bold"/>
                  <a:cs typeface="Roboto Bold"/>
                  <a:sym typeface="Roboto Bold"/>
                </a:defRPr>
              </a:pPr>
              <a:r>
                <a:t>Thông tin hậu trường</a:t>
              </a:r>
            </a:p>
          </p:txBody>
        </p:sp>
      </p:grpSp>
      <p:sp>
        <p:nvSpPr>
          <p:cNvPr id="8" name="Freeform 8"/>
          <p:cNvSpPr/>
          <p:nvPr/>
        </p:nvSpPr>
        <p:spPr>
          <a:xfrm>
            <a:off x="11470169" y="1745899"/>
            <a:ext cx="6217729" cy="7920674"/>
          </a:xfrm>
          <a:custGeom>
            <a:avLst/>
            <a:gdLst/>
            <a:ahLst/>
            <a:cxnLst/>
            <a:rect l="l" t="t" r="r" b="b"/>
            <a:pathLst>
              <a:path w="6217729" h="7920674">
                <a:moveTo>
                  <a:pt x="0" y="0"/>
                </a:moveTo>
                <a:lnTo>
                  <a:pt x="6217729" y="0"/>
                </a:lnTo>
                <a:lnTo>
                  <a:pt x="6217729" y="7920674"/>
                </a:lnTo>
                <a:lnTo>
                  <a:pt x="0" y="79206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2303915" y="287939"/>
            <a:ext cx="13680170" cy="109601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t>Tín hiệu trên trang (On-Page)</a:t>
            </a:r>
          </a:p>
        </p:txBody>
      </p:sp>
      <p:sp>
        <p:nvSpPr>
          <p:cNvPr id="10" name="TextBox 10"/>
          <p:cNvSpPr txBox="1"/>
          <p:nvPr/>
        </p:nvSpPr>
        <p:spPr>
          <a:xfrm>
            <a:off x="1028700" y="5105400"/>
            <a:ext cx="8756143" cy="3422650"/>
          </a:xfrm>
          <a:prstGeom prst="rect">
            <a:avLst/>
          </a:prstGeom>
        </p:spPr>
        <p:txBody>
          <a:bodyPr lIns="0" tIns="0" rIns="0" bIns="0" anchor="t">
            <a:spAutoFit/>
          </a:bodyPr>
          <a:lstStyle/>
          <a:p>
            <a:pPr marL="755651" lvl="1" indent="-377825" algn="l">
              <a:lnSpc>
                <a:spcPts val="4550"/>
              </a:lnSpc>
              <a:buFont typeface="Arial"/>
              <a:buChar char="•"/>
              <a:defRPr sz="3500">
                <a:solidFill>
                  <a:srgbClr val="000000"/>
                </a:solidFill>
                <a:latin typeface="Montserrat"/>
                <a:ea typeface="Montserrat"/>
                <a:cs typeface="Montserrat"/>
                <a:sym typeface="Montserrat"/>
              </a:defRPr>
            </a:pPr>
            <a:r>
              <a:t>Từ khóa</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t>Slug liên kết URL </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t>Trang chủ </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t>Thẻ tiêu đề</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t>Tối ưu hóa ảnh</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t>Sơ đồ địa điểm lân cận</a:t>
            </a:r>
          </a:p>
        </p:txBody>
      </p:sp>
      <p:sp>
        <p:nvSpPr>
          <p:cNvPr id="11" name="TextBox 11"/>
          <p:cNvSpPr txBox="1"/>
          <p:nvPr/>
        </p:nvSpPr>
        <p:spPr>
          <a:xfrm>
            <a:off x="629199" y="3170002"/>
            <a:ext cx="10360535" cy="1708150"/>
          </a:xfrm>
          <a:prstGeom prst="rect">
            <a:avLst/>
          </a:prstGeom>
        </p:spPr>
        <p:txBody>
          <a:bodyPr lIns="0" tIns="0" rIns="0" bIns="0" anchor="t">
            <a:spAutoFit/>
          </a:bodyPr>
          <a:lstStyle/>
          <a:p>
            <a:pPr algn="l">
              <a:lnSpc>
                <a:spcPts val="4550"/>
              </a:lnSpc>
              <a:defRPr sz="3500">
                <a:solidFill>
                  <a:srgbClr val="000000"/>
                </a:solidFill>
                <a:latin typeface="Montserrat"/>
                <a:ea typeface="Montserrat"/>
                <a:cs typeface="Montserrat"/>
                <a:sym typeface="Montserrat"/>
              </a:defRPr>
            </a:pPr>
            <a:r>
              <a:t>Tín hiệu trên trang là một thành phần chính của những gì Google xem xét khi đánh giá trang web cho SEO.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94476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286" r="-286"/>
            </a:stretch>
          </a:blipFill>
        </p:spPr>
        <p:txBody>
          <a:bodyPr/>
          <a:lstStyle/>
          <a:p>
            <a:endParaRPr lang="en-US"/>
          </a:p>
        </p:txBody>
      </p:sp>
      <p:sp>
        <p:nvSpPr>
          <p:cNvPr id="3" name="Freeform 3"/>
          <p:cNvSpPr/>
          <p:nvPr/>
        </p:nvSpPr>
        <p:spPr>
          <a:xfrm rot="2367958">
            <a:off x="-428481" y="61778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2">
              <a:alphaModFix amt="10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4" name="TextBox 4"/>
          <p:cNvSpPr txBox="1"/>
          <p:nvPr/>
        </p:nvSpPr>
        <p:spPr>
          <a:xfrm>
            <a:off x="1151957" y="367982"/>
            <a:ext cx="15984085" cy="1096010"/>
          </a:xfrm>
          <a:prstGeom prst="rect">
            <a:avLst/>
          </a:prstGeom>
        </p:spPr>
        <p:txBody>
          <a:bodyPr lIns="0" tIns="0" rIns="0" bIns="0" anchor="t">
            <a:spAutoFit/>
          </a:bodyPr>
          <a:lstStyle/>
          <a:p>
            <a:pPr marL="0" lvl="0" indent="0" algn="ctr">
              <a:lnSpc>
                <a:spcPts val="8709"/>
              </a:lnSpc>
              <a:defRPr sz="6699" b="1">
                <a:solidFill>
                  <a:srgbClr val="613169"/>
                </a:solidFill>
                <a:latin typeface="Montserrat Bold"/>
                <a:ea typeface="Montserrat Bold"/>
                <a:cs typeface="Montserrat Bold"/>
                <a:sym typeface="Montserrat Bold"/>
              </a:defRPr>
            </a:pPr>
            <a:r>
              <a:t>Nội dung cần làm cho Google Business Profile:</a:t>
            </a:r>
          </a:p>
        </p:txBody>
      </p:sp>
      <p:grpSp>
        <p:nvGrpSpPr>
          <p:cNvPr id="6" name="Group 6"/>
          <p:cNvGrpSpPr/>
          <p:nvPr/>
        </p:nvGrpSpPr>
        <p:grpSpPr>
          <a:xfrm>
            <a:off x="687715" y="1579815"/>
            <a:ext cx="17006822" cy="831632"/>
            <a:chOff x="0" y="0"/>
            <a:chExt cx="22675763" cy="1108843"/>
          </a:xfrm>
        </p:grpSpPr>
        <p:grpSp>
          <p:nvGrpSpPr>
            <p:cNvPr id="7" name="Group 7"/>
            <p:cNvGrpSpPr/>
            <p:nvPr/>
          </p:nvGrpSpPr>
          <p:grpSpPr>
            <a:xfrm>
              <a:off x="0" y="0"/>
              <a:ext cx="22675763" cy="1108843"/>
              <a:chOff x="0" y="0"/>
              <a:chExt cx="18077438" cy="883985"/>
            </a:xfrm>
          </p:grpSpPr>
          <p:sp>
            <p:nvSpPr>
              <p:cNvPr id="8" name="Freeform 8"/>
              <p:cNvSpPr/>
              <p:nvPr/>
            </p:nvSpPr>
            <p:spPr>
              <a:xfrm>
                <a:off x="0" y="0"/>
                <a:ext cx="18077438" cy="883986"/>
              </a:xfrm>
              <a:custGeom>
                <a:avLst/>
                <a:gdLst/>
                <a:ahLst/>
                <a:cxnLst/>
                <a:rect l="l" t="t" r="r" b="b"/>
                <a:pathLst>
                  <a:path w="18077438" h="883986">
                    <a:moveTo>
                      <a:pt x="17952979" y="883985"/>
                    </a:moveTo>
                    <a:lnTo>
                      <a:pt x="124460" y="883985"/>
                    </a:lnTo>
                    <a:cubicBezTo>
                      <a:pt x="55880" y="883985"/>
                      <a:pt x="0" y="828105"/>
                      <a:pt x="0" y="759525"/>
                    </a:cubicBezTo>
                    <a:lnTo>
                      <a:pt x="0" y="124460"/>
                    </a:lnTo>
                    <a:cubicBezTo>
                      <a:pt x="0" y="55880"/>
                      <a:pt x="55880" y="0"/>
                      <a:pt x="124460" y="0"/>
                    </a:cubicBezTo>
                    <a:lnTo>
                      <a:pt x="17952979" y="0"/>
                    </a:lnTo>
                    <a:cubicBezTo>
                      <a:pt x="18021557" y="0"/>
                      <a:pt x="18077438" y="55880"/>
                      <a:pt x="18077438" y="124460"/>
                    </a:cubicBezTo>
                    <a:lnTo>
                      <a:pt x="18077438" y="759526"/>
                    </a:lnTo>
                    <a:cubicBezTo>
                      <a:pt x="18077438" y="828105"/>
                      <a:pt x="18021557" y="883986"/>
                      <a:pt x="17952979" y="883986"/>
                    </a:cubicBezTo>
                    <a:close/>
                  </a:path>
                </a:pathLst>
              </a:custGeom>
              <a:solidFill>
                <a:srgbClr val="613169"/>
              </a:solidFill>
            </p:spPr>
            <p:txBody>
              <a:bodyPr/>
              <a:lstStyle/>
              <a:p>
                <a:endParaRPr lang="en-US"/>
              </a:p>
            </p:txBody>
          </p:sp>
        </p:grpSp>
        <p:sp>
          <p:nvSpPr>
            <p:cNvPr id="9" name="TextBox 9"/>
            <p:cNvSpPr txBox="1"/>
            <p:nvPr/>
          </p:nvSpPr>
          <p:spPr>
            <a:xfrm>
              <a:off x="656681" y="112037"/>
              <a:ext cx="20651868" cy="837836"/>
            </a:xfrm>
            <a:prstGeom prst="rect">
              <a:avLst/>
            </a:prstGeom>
          </p:spPr>
          <p:txBody>
            <a:bodyPr lIns="0" tIns="0" rIns="0" bIns="0" anchor="t">
              <a:spAutoFit/>
            </a:bodyPr>
            <a:lstStyle/>
            <a:p>
              <a:pPr marL="0" lvl="0" indent="0" algn="ctr">
                <a:lnSpc>
                  <a:spcPts val="5199"/>
                </a:lnSpc>
                <a:defRPr sz="3999" b="1">
                  <a:solidFill>
                    <a:srgbClr val="FFFFFF"/>
                  </a:solidFill>
                  <a:latin typeface="Roboto Bold"/>
                  <a:ea typeface="Roboto Bold"/>
                  <a:cs typeface="Roboto Bold"/>
                  <a:sym typeface="Roboto Bold"/>
                </a:defRPr>
              </a:pPr>
              <a:r>
                <a:rPr dirty="0"/>
                <a:t>Các </a:t>
              </a:r>
              <a:r>
                <a:rPr dirty="0" err="1"/>
                <a:t>bước</a:t>
              </a:r>
              <a:r>
                <a:rPr dirty="0"/>
                <a:t> </a:t>
              </a:r>
              <a:r>
                <a:rPr dirty="0" err="1"/>
                <a:t>tối</a:t>
              </a:r>
              <a:r>
                <a:rPr dirty="0"/>
                <a:t> </a:t>
              </a:r>
              <a:r>
                <a:rPr dirty="0" err="1"/>
                <a:t>ưu</a:t>
              </a:r>
              <a:r>
                <a:rPr dirty="0"/>
                <a:t> </a:t>
              </a:r>
              <a:r>
                <a:rPr dirty="0" err="1"/>
                <a:t>hóa</a:t>
              </a:r>
              <a:r>
                <a:rPr dirty="0"/>
                <a:t> Google Business Profile </a:t>
              </a:r>
              <a:r>
                <a:rPr dirty="0" err="1"/>
                <a:t>cho</a:t>
              </a:r>
              <a:r>
                <a:rPr dirty="0"/>
                <a:t> World Cup</a:t>
              </a:r>
            </a:p>
          </p:txBody>
        </p:sp>
      </p:grpSp>
      <p:pic>
        <p:nvPicPr>
          <p:cNvPr id="17" name="Picture 16">
            <a:extLst>
              <a:ext uri="{FF2B5EF4-FFF2-40B4-BE49-F238E27FC236}">
                <a16:creationId xmlns:a16="http://schemas.microsoft.com/office/drawing/2014/main" id="{F29FA771-9C96-8377-4351-267DBE8893B1}"/>
              </a:ext>
            </a:extLst>
          </p:cNvPr>
          <p:cNvPicPr>
            <a:picLocks noChangeAspect="1"/>
          </p:cNvPicPr>
          <p:nvPr/>
        </p:nvPicPr>
        <p:blipFill>
          <a:blip r:embed="rId4"/>
          <a:stretch>
            <a:fillRect/>
          </a:stretch>
        </p:blipFill>
        <p:spPr>
          <a:xfrm>
            <a:off x="588654" y="2536796"/>
            <a:ext cx="17115408" cy="75248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94476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3" name="Freeform 3"/>
          <p:cNvSpPr/>
          <p:nvPr/>
        </p:nvSpPr>
        <p:spPr>
          <a:xfrm rot="2367958">
            <a:off x="-428481" y="61778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2">
              <a:alphaModFix amt="14000"/>
              <a:extLst>
                <a:ext uri="{96DAC541-7B7A-43D3-8B79-37D633B846F1}">
                  <asvg:svgBlip xmlns:asvg="http://schemas.microsoft.com/office/drawing/2016/SVG/main" r:embed="rId3"/>
                </a:ext>
              </a:extLst>
            </a:blip>
            <a:stretch>
              <a:fillRect l="-121" r="-121"/>
            </a:stretch>
          </a:blipFill>
        </p:spPr>
        <p:txBody>
          <a:bodyPr/>
          <a:lstStyle/>
          <a:p>
            <a:endParaRPr lang="en-US"/>
          </a:p>
        </p:txBody>
      </p:sp>
      <p:grpSp>
        <p:nvGrpSpPr>
          <p:cNvPr id="4" name="Group 4"/>
          <p:cNvGrpSpPr/>
          <p:nvPr/>
        </p:nvGrpSpPr>
        <p:grpSpPr>
          <a:xfrm>
            <a:off x="4145526" y="2011885"/>
            <a:ext cx="9555145" cy="831632"/>
            <a:chOff x="0" y="0"/>
            <a:chExt cx="12740194" cy="1108843"/>
          </a:xfrm>
        </p:grpSpPr>
        <p:grpSp>
          <p:nvGrpSpPr>
            <p:cNvPr id="5" name="Group 5"/>
            <p:cNvGrpSpPr/>
            <p:nvPr/>
          </p:nvGrpSpPr>
          <p:grpSpPr>
            <a:xfrm>
              <a:off x="0" y="0"/>
              <a:ext cx="12740194" cy="1108843"/>
              <a:chOff x="0" y="0"/>
              <a:chExt cx="10156662" cy="883985"/>
            </a:xfrm>
          </p:grpSpPr>
          <p:sp>
            <p:nvSpPr>
              <p:cNvPr id="6" name="Freeform 6"/>
              <p:cNvSpPr/>
              <p:nvPr/>
            </p:nvSpPr>
            <p:spPr>
              <a:xfrm>
                <a:off x="0" y="0"/>
                <a:ext cx="10156662" cy="883986"/>
              </a:xfrm>
              <a:custGeom>
                <a:avLst/>
                <a:gdLst/>
                <a:ahLst/>
                <a:cxnLst/>
                <a:rect l="l" t="t" r="r" b="b"/>
                <a:pathLst>
                  <a:path w="10156662" h="883986">
                    <a:moveTo>
                      <a:pt x="10032202" y="883985"/>
                    </a:moveTo>
                    <a:lnTo>
                      <a:pt x="124460" y="883985"/>
                    </a:lnTo>
                    <a:cubicBezTo>
                      <a:pt x="55880" y="883985"/>
                      <a:pt x="0" y="828105"/>
                      <a:pt x="0" y="759525"/>
                    </a:cubicBezTo>
                    <a:lnTo>
                      <a:pt x="0" y="124460"/>
                    </a:lnTo>
                    <a:cubicBezTo>
                      <a:pt x="0" y="55880"/>
                      <a:pt x="55880" y="0"/>
                      <a:pt x="124460" y="0"/>
                    </a:cubicBezTo>
                    <a:lnTo>
                      <a:pt x="10032202" y="0"/>
                    </a:lnTo>
                    <a:cubicBezTo>
                      <a:pt x="10100782" y="0"/>
                      <a:pt x="10156662" y="55880"/>
                      <a:pt x="10156662" y="124460"/>
                    </a:cubicBezTo>
                    <a:lnTo>
                      <a:pt x="10156662" y="759526"/>
                    </a:lnTo>
                    <a:cubicBezTo>
                      <a:pt x="10156662" y="828105"/>
                      <a:pt x="10100782" y="883986"/>
                      <a:pt x="10032202" y="883986"/>
                    </a:cubicBezTo>
                    <a:close/>
                  </a:path>
                </a:pathLst>
              </a:custGeom>
              <a:solidFill>
                <a:srgbClr val="613169"/>
              </a:solidFill>
            </p:spPr>
            <p:txBody>
              <a:bodyPr/>
              <a:lstStyle/>
              <a:p>
                <a:endParaRPr lang="en-US"/>
              </a:p>
            </p:txBody>
          </p:sp>
        </p:grpSp>
        <p:sp>
          <p:nvSpPr>
            <p:cNvPr id="7" name="TextBox 7"/>
            <p:cNvSpPr txBox="1"/>
            <p:nvPr/>
          </p:nvSpPr>
          <p:spPr>
            <a:xfrm>
              <a:off x="368951" y="112038"/>
              <a:ext cx="11603085" cy="846667"/>
            </a:xfrm>
            <a:prstGeom prst="rect">
              <a:avLst/>
            </a:prstGeom>
          </p:spPr>
          <p:txBody>
            <a:bodyPr lIns="0" tIns="0" rIns="0" bIns="0" anchor="t">
              <a:spAutoFit/>
            </a:bodyPr>
            <a:lstStyle/>
            <a:p>
              <a:pPr marL="0" lvl="0" indent="0" algn="ctr">
                <a:lnSpc>
                  <a:spcPts val="5199"/>
                </a:lnSpc>
                <a:defRPr sz="3999" b="1">
                  <a:solidFill>
                    <a:srgbClr val="FFFFFF"/>
                  </a:solidFill>
                  <a:latin typeface="Roboto Bold"/>
                  <a:ea typeface="Roboto Bold"/>
                  <a:cs typeface="Roboto Bold"/>
                  <a:sym typeface="Roboto Bold"/>
                </a:defRPr>
              </a:pPr>
              <a:r>
                <a:t>Chính và phụ đều quan trọng</a:t>
              </a:r>
            </a:p>
          </p:txBody>
        </p:sp>
      </p:grpSp>
      <p:sp>
        <p:nvSpPr>
          <p:cNvPr id="8" name="Freeform 8"/>
          <p:cNvSpPr/>
          <p:nvPr/>
        </p:nvSpPr>
        <p:spPr>
          <a:xfrm>
            <a:off x="5411134" y="3292410"/>
            <a:ext cx="7465732" cy="5816454"/>
          </a:xfrm>
          <a:custGeom>
            <a:avLst/>
            <a:gdLst/>
            <a:ahLst/>
            <a:cxnLst/>
            <a:rect l="l" t="t" r="r" b="b"/>
            <a:pathLst>
              <a:path w="7465732" h="5816454">
                <a:moveTo>
                  <a:pt x="0" y="0"/>
                </a:moveTo>
                <a:lnTo>
                  <a:pt x="7465732" y="0"/>
                </a:lnTo>
                <a:lnTo>
                  <a:pt x="7465732" y="5816455"/>
                </a:lnTo>
                <a:lnTo>
                  <a:pt x="0" y="5816455"/>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2303915" y="287939"/>
            <a:ext cx="13680170" cy="109601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t>Chọn đúng danh mục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94476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3" name="Freeform 3"/>
          <p:cNvSpPr/>
          <p:nvPr/>
        </p:nvSpPr>
        <p:spPr>
          <a:xfrm rot="2367958">
            <a:off x="-428481" y="61778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2">
              <a:alphaModFix amt="14000"/>
              <a:extLst>
                <a:ext uri="{96DAC541-7B7A-43D3-8B79-37D633B846F1}">
                  <asvg:svgBlip xmlns:asvg="http://schemas.microsoft.com/office/drawing/2016/SVG/main" r:embed="rId3"/>
                </a:ext>
              </a:extLst>
            </a:blip>
            <a:stretch>
              <a:fillRect l="-121" r="-121"/>
            </a:stretch>
          </a:blipFill>
        </p:spPr>
        <p:txBody>
          <a:bodyPr/>
          <a:lstStyle/>
          <a:p>
            <a:endParaRPr lang="en-US"/>
          </a:p>
        </p:txBody>
      </p:sp>
      <p:grpSp>
        <p:nvGrpSpPr>
          <p:cNvPr id="4" name="Group 4"/>
          <p:cNvGrpSpPr/>
          <p:nvPr/>
        </p:nvGrpSpPr>
        <p:grpSpPr>
          <a:xfrm>
            <a:off x="1875401" y="1209324"/>
            <a:ext cx="14254145" cy="796072"/>
            <a:chOff x="0" y="0"/>
            <a:chExt cx="19005527" cy="1061430"/>
          </a:xfrm>
        </p:grpSpPr>
        <p:grpSp>
          <p:nvGrpSpPr>
            <p:cNvPr id="5" name="Group 5"/>
            <p:cNvGrpSpPr/>
            <p:nvPr/>
          </p:nvGrpSpPr>
          <p:grpSpPr>
            <a:xfrm>
              <a:off x="0" y="0"/>
              <a:ext cx="19005527" cy="1061430"/>
              <a:chOff x="0" y="0"/>
              <a:chExt cx="15151474" cy="846187"/>
            </a:xfrm>
          </p:grpSpPr>
          <p:sp>
            <p:nvSpPr>
              <p:cNvPr id="6" name="Freeform 6"/>
              <p:cNvSpPr/>
              <p:nvPr/>
            </p:nvSpPr>
            <p:spPr>
              <a:xfrm>
                <a:off x="0" y="0"/>
                <a:ext cx="15151475" cy="846187"/>
              </a:xfrm>
              <a:custGeom>
                <a:avLst/>
                <a:gdLst/>
                <a:ahLst/>
                <a:cxnLst/>
                <a:rect l="l" t="t" r="r" b="b"/>
                <a:pathLst>
                  <a:path w="15151475" h="846187">
                    <a:moveTo>
                      <a:pt x="15027015" y="846187"/>
                    </a:moveTo>
                    <a:lnTo>
                      <a:pt x="124460" y="846187"/>
                    </a:lnTo>
                    <a:cubicBezTo>
                      <a:pt x="55880" y="846187"/>
                      <a:pt x="0" y="790307"/>
                      <a:pt x="0" y="721727"/>
                    </a:cubicBezTo>
                    <a:lnTo>
                      <a:pt x="0" y="124460"/>
                    </a:lnTo>
                    <a:cubicBezTo>
                      <a:pt x="0" y="55880"/>
                      <a:pt x="55880" y="0"/>
                      <a:pt x="124460" y="0"/>
                    </a:cubicBezTo>
                    <a:lnTo>
                      <a:pt x="15027015" y="0"/>
                    </a:lnTo>
                    <a:cubicBezTo>
                      <a:pt x="15095595" y="0"/>
                      <a:pt x="15151475" y="55880"/>
                      <a:pt x="15151475" y="124460"/>
                    </a:cubicBezTo>
                    <a:lnTo>
                      <a:pt x="15151475" y="721727"/>
                    </a:lnTo>
                    <a:cubicBezTo>
                      <a:pt x="15151475" y="790307"/>
                      <a:pt x="15095595" y="846187"/>
                      <a:pt x="15027015" y="846187"/>
                    </a:cubicBezTo>
                    <a:close/>
                  </a:path>
                </a:pathLst>
              </a:custGeom>
              <a:solidFill>
                <a:srgbClr val="613169"/>
              </a:solidFill>
            </p:spPr>
            <p:txBody>
              <a:bodyPr/>
              <a:lstStyle/>
              <a:p>
                <a:endParaRPr lang="en-US"/>
              </a:p>
            </p:txBody>
          </p:sp>
        </p:grpSp>
        <p:sp>
          <p:nvSpPr>
            <p:cNvPr id="7" name="TextBox 7"/>
            <p:cNvSpPr txBox="1"/>
            <p:nvPr/>
          </p:nvSpPr>
          <p:spPr>
            <a:xfrm>
              <a:off x="550393" y="112038"/>
              <a:ext cx="17309214" cy="799253"/>
            </a:xfrm>
            <a:prstGeom prst="rect">
              <a:avLst/>
            </a:prstGeom>
          </p:spPr>
          <p:txBody>
            <a:bodyPr lIns="0" tIns="0" rIns="0" bIns="0" anchor="t">
              <a:spAutoFit/>
            </a:bodyPr>
            <a:lstStyle/>
            <a:p>
              <a:pPr marL="0" lvl="0" indent="0" algn="ctr">
                <a:lnSpc>
                  <a:spcPts val="4939"/>
                </a:lnSpc>
                <a:defRPr sz="3799" b="1">
                  <a:solidFill>
                    <a:srgbClr val="FFFFFF"/>
                  </a:solidFill>
                  <a:latin typeface="Roboto Bold"/>
                  <a:ea typeface="Roboto Bold"/>
                  <a:cs typeface="Roboto Bold"/>
                  <a:sym typeface="Roboto Bold"/>
                </a:defRPr>
              </a:pPr>
              <a:r>
                <a:rPr dirty="0" err="1"/>
                <a:t>Điều</a:t>
              </a:r>
              <a:r>
                <a:rPr dirty="0"/>
                <a:t> </a:t>
              </a:r>
              <a:r>
                <a:rPr dirty="0" err="1"/>
                <a:t>gì</a:t>
              </a:r>
              <a:r>
                <a:rPr dirty="0"/>
                <a:t> </a:t>
              </a:r>
              <a:r>
                <a:rPr dirty="0" err="1"/>
                <a:t>giúp</a:t>
              </a:r>
              <a:r>
                <a:rPr dirty="0"/>
                <a:t> </a:t>
              </a:r>
              <a:r>
                <a:rPr dirty="0" err="1"/>
                <a:t>cơ</a:t>
              </a:r>
              <a:r>
                <a:rPr dirty="0"/>
                <a:t> </a:t>
              </a:r>
              <a:r>
                <a:rPr dirty="0" err="1"/>
                <a:t>sở</a:t>
              </a:r>
              <a:r>
                <a:rPr dirty="0"/>
                <a:t> </a:t>
              </a:r>
              <a:r>
                <a:rPr dirty="0" err="1"/>
                <a:t>kinh</a:t>
              </a:r>
              <a:r>
                <a:rPr dirty="0"/>
                <a:t> </a:t>
              </a:r>
              <a:r>
                <a:rPr dirty="0" err="1"/>
                <a:t>doanh</a:t>
              </a:r>
              <a:r>
                <a:rPr dirty="0"/>
                <a:t> </a:t>
              </a:r>
              <a:r>
                <a:rPr dirty="0" err="1"/>
                <a:t>của</a:t>
              </a:r>
              <a:r>
                <a:rPr dirty="0"/>
                <a:t> </a:t>
              </a:r>
              <a:r>
                <a:rPr dirty="0" err="1"/>
                <a:t>quý</a:t>
              </a:r>
              <a:r>
                <a:rPr dirty="0"/>
                <a:t> </a:t>
              </a:r>
              <a:r>
                <a:rPr dirty="0" err="1"/>
                <a:t>vị</a:t>
              </a:r>
              <a:r>
                <a:rPr dirty="0"/>
                <a:t> </a:t>
              </a:r>
              <a:r>
                <a:rPr dirty="0" err="1"/>
                <a:t>trở</a:t>
              </a:r>
              <a:r>
                <a:rPr dirty="0"/>
                <a:t> </a:t>
              </a:r>
              <a:r>
                <a:rPr dirty="0" err="1"/>
                <a:t>nên</a:t>
              </a:r>
              <a:r>
                <a:rPr dirty="0"/>
                <a:t> </a:t>
              </a:r>
              <a:r>
                <a:rPr dirty="0" err="1"/>
                <a:t>độc</a:t>
              </a:r>
              <a:r>
                <a:rPr dirty="0"/>
                <a:t> </a:t>
              </a:r>
              <a:r>
                <a:rPr dirty="0" err="1"/>
                <a:t>đáo</a:t>
              </a:r>
              <a:r>
                <a:rPr dirty="0"/>
                <a:t>?</a:t>
              </a:r>
            </a:p>
          </p:txBody>
        </p:sp>
      </p:grpSp>
      <p:sp>
        <p:nvSpPr>
          <p:cNvPr id="8" name="TextBox 8"/>
          <p:cNvSpPr txBox="1"/>
          <p:nvPr/>
        </p:nvSpPr>
        <p:spPr>
          <a:xfrm>
            <a:off x="2303915" y="113314"/>
            <a:ext cx="13680170" cy="109601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rPr dirty="0" err="1"/>
              <a:t>Mô</a:t>
            </a:r>
            <a:r>
              <a:rPr dirty="0"/>
              <a:t> </a:t>
            </a:r>
            <a:r>
              <a:rPr dirty="0" err="1"/>
              <a:t>tả</a:t>
            </a:r>
            <a:r>
              <a:rPr dirty="0"/>
              <a:t> </a:t>
            </a:r>
            <a:r>
              <a:rPr dirty="0" err="1"/>
              <a:t>có</a:t>
            </a:r>
            <a:r>
              <a:rPr dirty="0"/>
              <a:t> </a:t>
            </a:r>
            <a:r>
              <a:rPr dirty="0" err="1"/>
              <a:t>tầm</a:t>
            </a:r>
            <a:r>
              <a:rPr dirty="0"/>
              <a:t> </a:t>
            </a:r>
            <a:r>
              <a:rPr dirty="0" err="1"/>
              <a:t>quan</a:t>
            </a:r>
            <a:r>
              <a:rPr dirty="0"/>
              <a:t> </a:t>
            </a:r>
            <a:r>
              <a:rPr dirty="0" err="1"/>
              <a:t>trọng</a:t>
            </a:r>
            <a:endParaRPr dirty="0"/>
          </a:p>
        </p:txBody>
      </p:sp>
      <p:sp>
        <p:nvSpPr>
          <p:cNvPr id="9" name="TextBox 9"/>
          <p:cNvSpPr txBox="1"/>
          <p:nvPr/>
        </p:nvSpPr>
        <p:spPr>
          <a:xfrm>
            <a:off x="354012" y="2137675"/>
            <a:ext cx="17579975" cy="8177367"/>
          </a:xfrm>
          <a:prstGeom prst="rect">
            <a:avLst/>
          </a:prstGeom>
        </p:spPr>
        <p:txBody>
          <a:bodyPr lIns="0" tIns="0" rIns="0" bIns="0" anchor="t">
            <a:spAutoFit/>
          </a:bodyPr>
          <a:lstStyle/>
          <a:p>
            <a:pPr algn="l">
              <a:lnSpc>
                <a:spcPts val="4030"/>
              </a:lnSpc>
              <a:defRPr sz="3100">
                <a:solidFill>
                  <a:srgbClr val="000000"/>
                </a:solidFill>
                <a:latin typeface="Montserrat"/>
                <a:ea typeface="Montserrat"/>
                <a:cs typeface="Montserrat"/>
                <a:sym typeface="Montserrat"/>
              </a:defRPr>
            </a:pPr>
            <a:r>
              <a:rPr lang="vi-VN" dirty="0"/>
              <a:t>Một cơ </a:t>
            </a:r>
            <a:r>
              <a:rPr dirty="0" err="1"/>
              <a:t>hội</a:t>
            </a:r>
            <a:r>
              <a:rPr dirty="0"/>
              <a:t> </a:t>
            </a:r>
            <a:r>
              <a:rPr dirty="0" err="1"/>
              <a:t>quý</a:t>
            </a:r>
            <a:r>
              <a:rPr dirty="0"/>
              <a:t> </a:t>
            </a:r>
            <a:r>
              <a:rPr dirty="0" err="1"/>
              <a:t>giá</a:t>
            </a:r>
            <a:r>
              <a:rPr dirty="0"/>
              <a:t> </a:t>
            </a:r>
            <a:r>
              <a:rPr dirty="0" err="1"/>
              <a:t>để</a:t>
            </a:r>
            <a:r>
              <a:rPr dirty="0"/>
              <a:t> </a:t>
            </a:r>
            <a:r>
              <a:rPr dirty="0" err="1"/>
              <a:t>cho</a:t>
            </a:r>
            <a:r>
              <a:rPr dirty="0"/>
              <a:t> </a:t>
            </a:r>
            <a:r>
              <a:rPr dirty="0" err="1"/>
              <a:t>khách</a:t>
            </a:r>
            <a:r>
              <a:rPr dirty="0"/>
              <a:t> </a:t>
            </a:r>
            <a:r>
              <a:rPr dirty="0" err="1"/>
              <a:t>hàng</a:t>
            </a:r>
            <a:r>
              <a:rPr dirty="0"/>
              <a:t> </a:t>
            </a:r>
            <a:r>
              <a:rPr dirty="0" err="1"/>
              <a:t>tiềm</a:t>
            </a:r>
            <a:r>
              <a:rPr dirty="0"/>
              <a:t> </a:t>
            </a:r>
            <a:r>
              <a:rPr dirty="0" err="1"/>
              <a:t>năng</a:t>
            </a:r>
            <a:r>
              <a:rPr dirty="0"/>
              <a:t> </a:t>
            </a:r>
            <a:r>
              <a:rPr dirty="0" err="1"/>
              <a:t>biết</a:t>
            </a:r>
            <a:r>
              <a:rPr dirty="0"/>
              <a:t> </a:t>
            </a:r>
            <a:r>
              <a:rPr dirty="0" err="1"/>
              <a:t>quý</a:t>
            </a:r>
            <a:r>
              <a:rPr dirty="0"/>
              <a:t> </a:t>
            </a:r>
            <a:r>
              <a:rPr dirty="0" err="1"/>
              <a:t>vị</a:t>
            </a:r>
            <a:r>
              <a:rPr dirty="0"/>
              <a:t> </a:t>
            </a:r>
            <a:r>
              <a:rPr dirty="0" err="1"/>
              <a:t>là</a:t>
            </a:r>
            <a:r>
              <a:rPr dirty="0"/>
              <a:t> ai, </a:t>
            </a:r>
            <a:r>
              <a:rPr dirty="0" err="1"/>
              <a:t>làm</a:t>
            </a:r>
            <a:r>
              <a:rPr dirty="0"/>
              <a:t> </a:t>
            </a:r>
            <a:r>
              <a:rPr dirty="0" err="1"/>
              <a:t>gì</a:t>
            </a:r>
            <a:r>
              <a:rPr dirty="0"/>
              <a:t> </a:t>
            </a:r>
            <a:r>
              <a:rPr dirty="0" err="1"/>
              <a:t>và</a:t>
            </a:r>
            <a:r>
              <a:rPr dirty="0"/>
              <a:t> </a:t>
            </a:r>
            <a:r>
              <a:rPr dirty="0" err="1"/>
              <a:t>tại</a:t>
            </a:r>
            <a:r>
              <a:rPr dirty="0"/>
              <a:t> </a:t>
            </a:r>
            <a:r>
              <a:rPr dirty="0" err="1"/>
              <a:t>sao</a:t>
            </a:r>
            <a:r>
              <a:rPr dirty="0"/>
              <a:t> </a:t>
            </a:r>
            <a:r>
              <a:rPr dirty="0" err="1"/>
              <a:t>họ</a:t>
            </a:r>
            <a:r>
              <a:rPr dirty="0"/>
              <a:t> </a:t>
            </a:r>
            <a:r>
              <a:rPr dirty="0" err="1"/>
              <a:t>nên</a:t>
            </a:r>
            <a:r>
              <a:rPr dirty="0"/>
              <a:t> </a:t>
            </a:r>
            <a:r>
              <a:rPr dirty="0" err="1"/>
              <a:t>chọn</a:t>
            </a:r>
            <a:r>
              <a:rPr dirty="0"/>
              <a:t> </a:t>
            </a:r>
            <a:r>
              <a:rPr dirty="0" err="1"/>
              <a:t>quý</a:t>
            </a:r>
            <a:r>
              <a:rPr dirty="0"/>
              <a:t> </a:t>
            </a:r>
            <a:r>
              <a:rPr dirty="0" err="1"/>
              <a:t>vị</a:t>
            </a:r>
            <a:r>
              <a:rPr dirty="0"/>
              <a:t>. </a:t>
            </a:r>
          </a:p>
          <a:p>
            <a:pPr marL="669291" lvl="1" indent="-334646" algn="l">
              <a:lnSpc>
                <a:spcPts val="4030"/>
              </a:lnSpc>
              <a:buFont typeface="Arial"/>
              <a:buChar char="•"/>
              <a:defRPr sz="3100">
                <a:solidFill>
                  <a:srgbClr val="000000"/>
                </a:solidFill>
                <a:latin typeface="Montserrat"/>
                <a:ea typeface="Montserrat"/>
                <a:cs typeface="Montserrat"/>
                <a:sym typeface="Montserrat"/>
              </a:defRPr>
            </a:pPr>
            <a:r>
              <a:rPr dirty="0"/>
              <a:t>Bao </a:t>
            </a:r>
            <a:r>
              <a:rPr dirty="0" err="1"/>
              <a:t>gồm</a:t>
            </a:r>
            <a:r>
              <a:rPr dirty="0"/>
              <a:t> </a:t>
            </a:r>
            <a:r>
              <a:rPr dirty="0" err="1"/>
              <a:t>thông</a:t>
            </a:r>
            <a:r>
              <a:rPr dirty="0"/>
              <a:t> tin </a:t>
            </a:r>
            <a:r>
              <a:rPr dirty="0" err="1"/>
              <a:t>ngắn</a:t>
            </a:r>
            <a:r>
              <a:rPr dirty="0"/>
              <a:t> </a:t>
            </a:r>
            <a:r>
              <a:rPr dirty="0" err="1"/>
              <a:t>gọn</a:t>
            </a:r>
            <a:r>
              <a:rPr dirty="0"/>
              <a:t> </a:t>
            </a:r>
            <a:r>
              <a:rPr dirty="0" err="1"/>
              <a:t>về</a:t>
            </a:r>
            <a:r>
              <a:rPr dirty="0"/>
              <a:t> </a:t>
            </a:r>
            <a:r>
              <a:rPr dirty="0" err="1"/>
              <a:t>cơ</a:t>
            </a:r>
            <a:r>
              <a:rPr dirty="0"/>
              <a:t> </a:t>
            </a:r>
            <a:r>
              <a:rPr dirty="0" err="1"/>
              <a:t>sở</a:t>
            </a:r>
            <a:r>
              <a:rPr dirty="0"/>
              <a:t> </a:t>
            </a:r>
            <a:r>
              <a:rPr dirty="0" err="1"/>
              <a:t>kinh</a:t>
            </a:r>
            <a:r>
              <a:rPr dirty="0"/>
              <a:t> </a:t>
            </a:r>
            <a:r>
              <a:rPr dirty="0" err="1"/>
              <a:t>doanh</a:t>
            </a:r>
            <a:r>
              <a:rPr dirty="0"/>
              <a:t> </a:t>
            </a:r>
            <a:r>
              <a:rPr dirty="0" err="1"/>
              <a:t>của</a:t>
            </a:r>
            <a:r>
              <a:rPr dirty="0"/>
              <a:t> </a:t>
            </a:r>
            <a:r>
              <a:rPr dirty="0" err="1"/>
              <a:t>quý</a:t>
            </a:r>
            <a:r>
              <a:rPr dirty="0"/>
              <a:t> </a:t>
            </a:r>
            <a:r>
              <a:rPr dirty="0" err="1"/>
              <a:t>vị</a:t>
            </a:r>
            <a:r>
              <a:rPr dirty="0"/>
              <a:t> (</a:t>
            </a:r>
            <a:r>
              <a:rPr dirty="0" err="1"/>
              <a:t>ví</a:t>
            </a:r>
            <a:r>
              <a:rPr dirty="0"/>
              <a:t> </a:t>
            </a:r>
            <a:r>
              <a:rPr dirty="0" err="1"/>
              <a:t>dụ</a:t>
            </a:r>
            <a:r>
              <a:rPr dirty="0"/>
              <a:t>: </a:t>
            </a:r>
            <a:r>
              <a:rPr dirty="0" err="1"/>
              <a:t>nếu</a:t>
            </a:r>
            <a:r>
              <a:rPr dirty="0"/>
              <a:t> </a:t>
            </a:r>
            <a:r>
              <a:rPr dirty="0" err="1"/>
              <a:t>gần</a:t>
            </a:r>
            <a:r>
              <a:rPr dirty="0"/>
              <a:t> </a:t>
            </a:r>
            <a:r>
              <a:rPr dirty="0" err="1"/>
              <a:t>đây</a:t>
            </a:r>
            <a:r>
              <a:rPr dirty="0"/>
              <a:t> </a:t>
            </a:r>
            <a:r>
              <a:rPr dirty="0" err="1"/>
              <a:t>đã</a:t>
            </a:r>
            <a:r>
              <a:rPr dirty="0"/>
              <a:t> </a:t>
            </a:r>
            <a:r>
              <a:rPr dirty="0" err="1"/>
              <a:t>đạt</a:t>
            </a:r>
            <a:r>
              <a:rPr dirty="0"/>
              <a:t> </a:t>
            </a:r>
            <a:r>
              <a:rPr dirty="0" err="1"/>
              <a:t>được</a:t>
            </a:r>
            <a:r>
              <a:rPr dirty="0"/>
              <a:t> </a:t>
            </a:r>
            <a:r>
              <a:rPr dirty="0" err="1"/>
              <a:t>một</a:t>
            </a:r>
            <a:r>
              <a:rPr dirty="0"/>
              <a:t> </a:t>
            </a:r>
            <a:r>
              <a:rPr dirty="0" err="1"/>
              <a:t>cột</a:t>
            </a:r>
            <a:r>
              <a:rPr dirty="0"/>
              <a:t> </a:t>
            </a:r>
            <a:r>
              <a:rPr dirty="0" err="1"/>
              <a:t>mốc</a:t>
            </a:r>
            <a:r>
              <a:rPr dirty="0"/>
              <a:t> </a:t>
            </a:r>
            <a:r>
              <a:rPr dirty="0" err="1"/>
              <a:t>đáng</a:t>
            </a:r>
            <a:r>
              <a:rPr dirty="0"/>
              <a:t> </a:t>
            </a:r>
            <a:r>
              <a:rPr dirty="0" err="1"/>
              <a:t>chú</a:t>
            </a:r>
            <a:r>
              <a:rPr dirty="0"/>
              <a:t> ý </a:t>
            </a:r>
            <a:r>
              <a:rPr dirty="0" err="1"/>
              <a:t>như</a:t>
            </a:r>
            <a:r>
              <a:rPr dirty="0"/>
              <a:t> </a:t>
            </a:r>
            <a:r>
              <a:rPr dirty="0" err="1"/>
              <a:t>kinh</a:t>
            </a:r>
            <a:r>
              <a:rPr dirty="0"/>
              <a:t> </a:t>
            </a:r>
            <a:r>
              <a:rPr dirty="0" err="1"/>
              <a:t>doanh</a:t>
            </a:r>
            <a:r>
              <a:rPr dirty="0"/>
              <a:t> </a:t>
            </a:r>
            <a:r>
              <a:rPr dirty="0" err="1"/>
              <a:t>được</a:t>
            </a:r>
            <a:r>
              <a:rPr dirty="0"/>
              <a:t> X </a:t>
            </a:r>
            <a:r>
              <a:rPr dirty="0" err="1"/>
              <a:t>năm</a:t>
            </a:r>
            <a:r>
              <a:rPr dirty="0"/>
              <a:t>).</a:t>
            </a:r>
          </a:p>
          <a:p>
            <a:pPr marL="669291" lvl="1" indent="-334646" algn="l">
              <a:lnSpc>
                <a:spcPts val="4030"/>
              </a:lnSpc>
              <a:buFont typeface="Arial"/>
              <a:buChar char="•"/>
              <a:defRPr sz="3100">
                <a:solidFill>
                  <a:srgbClr val="000000"/>
                </a:solidFill>
                <a:latin typeface="Montserrat"/>
                <a:ea typeface="Montserrat"/>
                <a:cs typeface="Montserrat"/>
                <a:sym typeface="Montserrat"/>
              </a:defRPr>
            </a:pPr>
            <a:r>
              <a:rPr dirty="0" err="1"/>
              <a:t>Đừng</a:t>
            </a:r>
            <a:r>
              <a:rPr dirty="0"/>
              <a:t> </a:t>
            </a:r>
            <a:r>
              <a:rPr dirty="0" err="1"/>
              <a:t>thêm</a:t>
            </a:r>
            <a:r>
              <a:rPr dirty="0"/>
              <a:t> URL</a:t>
            </a:r>
            <a:r>
              <a:rPr lang="en-US" dirty="0"/>
              <a:t>.</a:t>
            </a:r>
            <a:endParaRPr dirty="0"/>
          </a:p>
          <a:p>
            <a:pPr marL="669291" lvl="1" indent="-334646" algn="l">
              <a:lnSpc>
                <a:spcPts val="4030"/>
              </a:lnSpc>
              <a:buFont typeface="Arial"/>
              <a:buChar char="•"/>
              <a:defRPr sz="3100">
                <a:solidFill>
                  <a:srgbClr val="000000"/>
                </a:solidFill>
                <a:latin typeface="Montserrat"/>
                <a:ea typeface="Montserrat"/>
                <a:cs typeface="Montserrat"/>
                <a:sym typeface="Montserrat"/>
              </a:defRPr>
            </a:pPr>
            <a:r>
              <a:rPr dirty="0" err="1"/>
              <a:t>Đừng</a:t>
            </a:r>
            <a:r>
              <a:rPr dirty="0"/>
              <a:t> </a:t>
            </a:r>
            <a:r>
              <a:rPr dirty="0" err="1"/>
              <a:t>nhồi</a:t>
            </a:r>
            <a:r>
              <a:rPr dirty="0"/>
              <a:t> </a:t>
            </a:r>
            <a:r>
              <a:rPr dirty="0" err="1"/>
              <a:t>nhét</a:t>
            </a:r>
            <a:r>
              <a:rPr dirty="0"/>
              <a:t> </a:t>
            </a:r>
            <a:r>
              <a:rPr dirty="0" err="1"/>
              <a:t>từ</a:t>
            </a:r>
            <a:r>
              <a:rPr dirty="0"/>
              <a:t> </a:t>
            </a:r>
            <a:r>
              <a:rPr dirty="0" err="1"/>
              <a:t>khóa</a:t>
            </a:r>
            <a:r>
              <a:rPr dirty="0"/>
              <a:t>.</a:t>
            </a:r>
          </a:p>
          <a:p>
            <a:pPr marL="669291" lvl="1" indent="-334646" algn="l">
              <a:lnSpc>
                <a:spcPts val="4030"/>
              </a:lnSpc>
              <a:buFont typeface="Arial"/>
              <a:buChar char="•"/>
              <a:defRPr sz="3100">
                <a:solidFill>
                  <a:srgbClr val="000000"/>
                </a:solidFill>
                <a:latin typeface="Montserrat"/>
                <a:ea typeface="Montserrat"/>
                <a:cs typeface="Montserrat"/>
                <a:sym typeface="Montserrat"/>
              </a:defRPr>
            </a:pPr>
            <a:r>
              <a:rPr dirty="0"/>
              <a:t>Bao </a:t>
            </a:r>
            <a:r>
              <a:rPr dirty="0" err="1"/>
              <a:t>gồm</a:t>
            </a:r>
            <a:r>
              <a:rPr dirty="0"/>
              <a:t> </a:t>
            </a:r>
            <a:r>
              <a:rPr dirty="0" err="1"/>
              <a:t>lời</a:t>
            </a:r>
            <a:r>
              <a:rPr dirty="0"/>
              <a:t> </a:t>
            </a:r>
            <a:r>
              <a:rPr dirty="0" err="1"/>
              <a:t>kêu</a:t>
            </a:r>
            <a:r>
              <a:rPr dirty="0"/>
              <a:t> </a:t>
            </a:r>
            <a:r>
              <a:rPr dirty="0" err="1"/>
              <a:t>gọi</a:t>
            </a:r>
            <a:r>
              <a:rPr dirty="0"/>
              <a:t> </a:t>
            </a:r>
            <a:r>
              <a:rPr dirty="0" err="1"/>
              <a:t>hành</a:t>
            </a:r>
            <a:r>
              <a:rPr dirty="0"/>
              <a:t> </a:t>
            </a:r>
            <a:r>
              <a:rPr dirty="0" err="1"/>
              <a:t>động</a:t>
            </a:r>
            <a:r>
              <a:rPr dirty="0"/>
              <a:t> </a:t>
            </a:r>
            <a:r>
              <a:rPr dirty="0" err="1"/>
              <a:t>như</a:t>
            </a:r>
            <a:r>
              <a:rPr dirty="0"/>
              <a:t> ‘Visit us today’.</a:t>
            </a:r>
          </a:p>
          <a:p>
            <a:pPr marL="669291" lvl="1" indent="-334646" algn="l">
              <a:lnSpc>
                <a:spcPts val="4030"/>
              </a:lnSpc>
              <a:buFont typeface="Arial"/>
              <a:buChar char="•"/>
              <a:defRPr sz="3100">
                <a:solidFill>
                  <a:srgbClr val="000000"/>
                </a:solidFill>
                <a:latin typeface="Montserrat"/>
                <a:ea typeface="Montserrat"/>
                <a:cs typeface="Montserrat"/>
                <a:sym typeface="Montserrat"/>
              </a:defRPr>
            </a:pPr>
            <a:r>
              <a:rPr dirty="0" err="1"/>
              <a:t>Đừng</a:t>
            </a:r>
            <a:r>
              <a:rPr dirty="0"/>
              <a:t> </a:t>
            </a:r>
            <a:r>
              <a:rPr dirty="0" err="1"/>
              <a:t>đề</a:t>
            </a:r>
            <a:r>
              <a:rPr dirty="0"/>
              <a:t> </a:t>
            </a:r>
            <a:r>
              <a:rPr dirty="0" err="1"/>
              <a:t>cập</a:t>
            </a:r>
            <a:r>
              <a:rPr dirty="0"/>
              <a:t> </a:t>
            </a:r>
            <a:r>
              <a:rPr dirty="0" err="1"/>
              <a:t>đến</a:t>
            </a:r>
            <a:r>
              <a:rPr dirty="0"/>
              <a:t> </a:t>
            </a:r>
            <a:r>
              <a:rPr dirty="0" err="1"/>
              <a:t>doanh</a:t>
            </a:r>
            <a:r>
              <a:rPr dirty="0"/>
              <a:t> </a:t>
            </a:r>
            <a:r>
              <a:rPr dirty="0" err="1"/>
              <a:t>số</a:t>
            </a:r>
            <a:r>
              <a:rPr dirty="0"/>
              <a:t> </a:t>
            </a:r>
            <a:r>
              <a:rPr dirty="0" err="1"/>
              <a:t>bán</a:t>
            </a:r>
            <a:r>
              <a:rPr dirty="0"/>
              <a:t> </a:t>
            </a:r>
            <a:r>
              <a:rPr dirty="0" err="1"/>
              <a:t>hàng</a:t>
            </a:r>
            <a:r>
              <a:rPr dirty="0"/>
              <a:t> </a:t>
            </a:r>
            <a:r>
              <a:rPr dirty="0" err="1"/>
              <a:t>hoặc</a:t>
            </a:r>
            <a:r>
              <a:rPr dirty="0"/>
              <a:t> </a:t>
            </a:r>
            <a:r>
              <a:rPr dirty="0" err="1"/>
              <a:t>ưu</a:t>
            </a:r>
            <a:r>
              <a:rPr dirty="0"/>
              <a:t> </a:t>
            </a:r>
            <a:r>
              <a:rPr dirty="0" err="1"/>
              <a:t>đãi</a:t>
            </a:r>
            <a:r>
              <a:rPr dirty="0"/>
              <a:t> </a:t>
            </a:r>
            <a:r>
              <a:rPr dirty="0" err="1"/>
              <a:t>đặc</a:t>
            </a:r>
            <a:r>
              <a:rPr dirty="0"/>
              <a:t> </a:t>
            </a:r>
            <a:r>
              <a:rPr dirty="0" err="1"/>
              <a:t>biệt</a:t>
            </a:r>
            <a:r>
              <a:rPr dirty="0"/>
              <a:t> (</a:t>
            </a:r>
            <a:r>
              <a:rPr dirty="0" err="1"/>
              <a:t>sử</a:t>
            </a:r>
            <a:r>
              <a:rPr dirty="0"/>
              <a:t> </a:t>
            </a:r>
            <a:r>
              <a:rPr dirty="0" err="1"/>
              <a:t>dụng</a:t>
            </a:r>
            <a:r>
              <a:rPr dirty="0"/>
              <a:t> </a:t>
            </a:r>
            <a:r>
              <a:rPr dirty="0" err="1"/>
              <a:t>các</a:t>
            </a:r>
            <a:r>
              <a:rPr dirty="0"/>
              <a:t> </a:t>
            </a:r>
            <a:r>
              <a:rPr dirty="0" err="1"/>
              <a:t>bài</a:t>
            </a:r>
            <a:r>
              <a:rPr dirty="0"/>
              <a:t> </a:t>
            </a:r>
            <a:r>
              <a:rPr dirty="0" err="1"/>
              <a:t>đăng</a:t>
            </a:r>
            <a:r>
              <a:rPr dirty="0"/>
              <a:t> </a:t>
            </a:r>
            <a:r>
              <a:rPr dirty="0" err="1"/>
              <a:t>để</a:t>
            </a:r>
            <a:r>
              <a:rPr dirty="0"/>
              <a:t> </a:t>
            </a:r>
            <a:r>
              <a:rPr dirty="0" err="1"/>
              <a:t>truyền</a:t>
            </a:r>
            <a:r>
              <a:rPr dirty="0"/>
              <a:t> </a:t>
            </a:r>
            <a:r>
              <a:rPr dirty="0" err="1"/>
              <a:t>đạt</a:t>
            </a:r>
            <a:r>
              <a:rPr dirty="0"/>
              <a:t> </a:t>
            </a:r>
            <a:r>
              <a:rPr dirty="0" err="1"/>
              <a:t>điều</a:t>
            </a:r>
            <a:r>
              <a:rPr dirty="0"/>
              <a:t> </a:t>
            </a:r>
            <a:r>
              <a:rPr dirty="0" err="1"/>
              <a:t>này</a:t>
            </a:r>
            <a:r>
              <a:rPr dirty="0"/>
              <a:t>).</a:t>
            </a:r>
          </a:p>
          <a:p>
            <a:pPr marL="669291" lvl="1" indent="-334646" algn="l">
              <a:lnSpc>
                <a:spcPts val="4030"/>
              </a:lnSpc>
              <a:buFont typeface="Arial"/>
              <a:buChar char="•"/>
              <a:defRPr sz="3100">
                <a:solidFill>
                  <a:srgbClr val="000000"/>
                </a:solidFill>
                <a:latin typeface="Montserrat"/>
                <a:ea typeface="Montserrat"/>
                <a:cs typeface="Montserrat"/>
                <a:sym typeface="Montserrat"/>
              </a:defRPr>
            </a:pPr>
            <a:r>
              <a:rPr dirty="0"/>
              <a:t>ĐỪNG VIẾT HOA TOÀN BỘ CHỮ.</a:t>
            </a:r>
          </a:p>
          <a:p>
            <a:pPr marL="669291" lvl="1" indent="-334646">
              <a:lnSpc>
                <a:spcPts val="4030"/>
              </a:lnSpc>
              <a:buFont typeface="Arial"/>
              <a:buChar char="•"/>
              <a:defRPr sz="3100">
                <a:solidFill>
                  <a:srgbClr val="000000"/>
                </a:solidFill>
                <a:latin typeface="Montserrat"/>
                <a:ea typeface="Montserrat"/>
                <a:cs typeface="Montserrat"/>
                <a:sym typeface="Montserrat"/>
              </a:defRPr>
            </a:pPr>
            <a:r>
              <a:rPr dirty="0"/>
              <a:t>Bao </a:t>
            </a:r>
            <a:r>
              <a:rPr dirty="0" err="1"/>
              <a:t>gồm</a:t>
            </a:r>
            <a:r>
              <a:rPr dirty="0"/>
              <a:t> </a:t>
            </a:r>
            <a:r>
              <a:rPr dirty="0" err="1"/>
              <a:t>tên</a:t>
            </a:r>
            <a:r>
              <a:rPr dirty="0"/>
              <a:t> </a:t>
            </a:r>
            <a:r>
              <a:rPr dirty="0" err="1"/>
              <a:t>cơ</a:t>
            </a:r>
            <a:r>
              <a:rPr dirty="0"/>
              <a:t> </a:t>
            </a:r>
            <a:r>
              <a:rPr dirty="0" err="1"/>
              <a:t>sở</a:t>
            </a:r>
            <a:r>
              <a:rPr dirty="0"/>
              <a:t> </a:t>
            </a:r>
            <a:r>
              <a:rPr dirty="0" err="1"/>
              <a:t>kinh</a:t>
            </a:r>
            <a:r>
              <a:rPr dirty="0"/>
              <a:t> </a:t>
            </a:r>
            <a:r>
              <a:rPr dirty="0" err="1"/>
              <a:t>doanh</a:t>
            </a:r>
            <a:r>
              <a:rPr dirty="0"/>
              <a:t>, </a:t>
            </a:r>
            <a:r>
              <a:rPr dirty="0" err="1"/>
              <a:t>từ</a:t>
            </a:r>
            <a:r>
              <a:rPr dirty="0"/>
              <a:t> </a:t>
            </a:r>
            <a:r>
              <a:rPr dirty="0" err="1"/>
              <a:t>khóa</a:t>
            </a:r>
            <a:r>
              <a:rPr dirty="0"/>
              <a:t> </a:t>
            </a:r>
            <a:r>
              <a:rPr dirty="0" err="1"/>
              <a:t>và</a:t>
            </a:r>
            <a:r>
              <a:rPr dirty="0"/>
              <a:t> </a:t>
            </a:r>
            <a:r>
              <a:rPr dirty="0" err="1"/>
              <a:t>vị</a:t>
            </a:r>
            <a:r>
              <a:rPr dirty="0"/>
              <a:t> </a:t>
            </a:r>
            <a:r>
              <a:rPr dirty="0" err="1"/>
              <a:t>trí</a:t>
            </a:r>
            <a:r>
              <a:rPr lang="en-US" dirty="0"/>
              <a:t> </a:t>
            </a:r>
            <a:r>
              <a:rPr dirty="0"/>
              <a:t>(</a:t>
            </a:r>
            <a:r>
              <a:rPr dirty="0" err="1"/>
              <a:t>thêm</a:t>
            </a:r>
            <a:r>
              <a:rPr dirty="0"/>
              <a:t> </a:t>
            </a:r>
            <a:r>
              <a:rPr dirty="0" err="1"/>
              <a:t>vào</a:t>
            </a:r>
            <a:r>
              <a:rPr dirty="0"/>
              <a:t> </a:t>
            </a:r>
            <a:r>
              <a:rPr dirty="0" err="1"/>
              <a:t>một</a:t>
            </a:r>
            <a:r>
              <a:rPr dirty="0"/>
              <a:t> </a:t>
            </a:r>
            <a:r>
              <a:rPr dirty="0" err="1"/>
              <a:t>cách</a:t>
            </a:r>
            <a:r>
              <a:rPr dirty="0"/>
              <a:t> </a:t>
            </a:r>
            <a:r>
              <a:rPr dirty="0" err="1"/>
              <a:t>tự</a:t>
            </a:r>
            <a:r>
              <a:rPr dirty="0"/>
              <a:t> </a:t>
            </a:r>
            <a:r>
              <a:rPr dirty="0" err="1"/>
              <a:t>nhiên</a:t>
            </a:r>
            <a:r>
              <a:rPr dirty="0"/>
              <a:t>) </a:t>
            </a:r>
            <a:r>
              <a:rPr dirty="0" err="1"/>
              <a:t>trong</a:t>
            </a:r>
            <a:r>
              <a:rPr dirty="0"/>
              <a:t> </a:t>
            </a:r>
            <a:r>
              <a:rPr dirty="0" err="1"/>
              <a:t>vài</a:t>
            </a:r>
            <a:r>
              <a:rPr dirty="0"/>
              <a:t> </a:t>
            </a:r>
            <a:r>
              <a:rPr dirty="0" err="1"/>
              <a:t>dòng</a:t>
            </a:r>
            <a:r>
              <a:rPr dirty="0"/>
              <a:t> </a:t>
            </a:r>
            <a:r>
              <a:rPr dirty="0" err="1"/>
              <a:t>đầu</a:t>
            </a:r>
            <a:r>
              <a:rPr dirty="0"/>
              <a:t> </a:t>
            </a:r>
            <a:r>
              <a:rPr dirty="0" err="1"/>
              <a:t>tiên</a:t>
            </a:r>
            <a:r>
              <a:rPr dirty="0"/>
              <a:t>. </a:t>
            </a:r>
            <a:r>
              <a:rPr lang="en-US" dirty="0"/>
              <a:t>Google </a:t>
            </a:r>
            <a:r>
              <a:rPr lang="en-US" dirty="0" err="1"/>
              <a:t>đã</a:t>
            </a:r>
            <a:r>
              <a:rPr lang="en-US" dirty="0"/>
              <a:t> </a:t>
            </a:r>
            <a:r>
              <a:rPr lang="en-US" dirty="0" err="1"/>
              <a:t>cập</a:t>
            </a:r>
            <a:r>
              <a:rPr lang="en-US" dirty="0"/>
              <a:t> </a:t>
            </a:r>
            <a:r>
              <a:rPr lang="en-US" dirty="0" err="1"/>
              <a:t>nhật</a:t>
            </a:r>
            <a:r>
              <a:rPr lang="en-US" dirty="0"/>
              <a:t> </a:t>
            </a:r>
            <a:r>
              <a:rPr lang="en-US" dirty="0" err="1"/>
              <a:t>tính</a:t>
            </a:r>
            <a:r>
              <a:rPr lang="en-US" dirty="0"/>
              <a:t> </a:t>
            </a:r>
            <a:r>
              <a:rPr lang="en-US" dirty="0" err="1"/>
              <a:t>năng</a:t>
            </a:r>
            <a:r>
              <a:rPr lang="en-US" dirty="0"/>
              <a:t> </a:t>
            </a:r>
            <a:r>
              <a:rPr lang="en-US" dirty="0" err="1"/>
              <a:t>địa</a:t>
            </a:r>
            <a:r>
              <a:rPr lang="en-US" dirty="0"/>
              <a:t> </a:t>
            </a:r>
            <a:r>
              <a:rPr lang="en-US" dirty="0" err="1"/>
              <a:t>điểm</a:t>
            </a:r>
            <a:r>
              <a:rPr lang="en-US" dirty="0"/>
              <a:t> </a:t>
            </a:r>
            <a:r>
              <a:rPr lang="en-US" dirty="0" err="1"/>
              <a:t>lân</a:t>
            </a:r>
            <a:r>
              <a:rPr lang="en-US" dirty="0"/>
              <a:t> </a:t>
            </a:r>
            <a:r>
              <a:rPr lang="en-US" dirty="0" err="1"/>
              <a:t>cận</a:t>
            </a:r>
            <a:r>
              <a:rPr lang="en-US" dirty="0"/>
              <a:t> </a:t>
            </a:r>
            <a:r>
              <a:rPr lang="en-US" dirty="0" err="1"/>
              <a:t>nên</a:t>
            </a:r>
            <a:r>
              <a:rPr lang="en-US" dirty="0"/>
              <a:t> </a:t>
            </a:r>
            <a:r>
              <a:rPr lang="en-US" dirty="0" err="1"/>
              <a:t>việc</a:t>
            </a:r>
            <a:r>
              <a:rPr lang="en-US" dirty="0"/>
              <a:t> </a:t>
            </a:r>
            <a:r>
              <a:rPr lang="en-US" dirty="0" err="1"/>
              <a:t>nhồi</a:t>
            </a:r>
            <a:r>
              <a:rPr lang="en-US" dirty="0"/>
              <a:t> </a:t>
            </a:r>
            <a:r>
              <a:rPr lang="en-US" dirty="0" err="1"/>
              <a:t>nhét</a:t>
            </a:r>
            <a:r>
              <a:rPr lang="en-US" dirty="0"/>
              <a:t> </a:t>
            </a:r>
            <a:r>
              <a:rPr lang="en-US" dirty="0" err="1"/>
              <a:t>từ</a:t>
            </a:r>
            <a:r>
              <a:rPr lang="en-US" dirty="0"/>
              <a:t> </a:t>
            </a:r>
            <a:r>
              <a:rPr lang="en-US" dirty="0" err="1"/>
              <a:t>khóa</a:t>
            </a:r>
            <a:r>
              <a:rPr lang="en-US" dirty="0"/>
              <a:t> </a:t>
            </a:r>
            <a:r>
              <a:rPr lang="en-US" dirty="0" err="1"/>
              <a:t>không</a:t>
            </a:r>
            <a:r>
              <a:rPr lang="en-US" dirty="0"/>
              <a:t> </a:t>
            </a:r>
            <a:r>
              <a:rPr lang="en-US" dirty="0" err="1"/>
              <a:t>còn</a:t>
            </a:r>
            <a:r>
              <a:rPr lang="en-US" dirty="0"/>
              <a:t> </a:t>
            </a:r>
            <a:r>
              <a:rPr lang="en-US" dirty="0" err="1"/>
              <a:t>hiệu</a:t>
            </a:r>
            <a:r>
              <a:rPr lang="en-US" dirty="0"/>
              <a:t> </a:t>
            </a:r>
            <a:r>
              <a:rPr lang="en-US" dirty="0" err="1"/>
              <a:t>quả</a:t>
            </a:r>
            <a:r>
              <a:rPr lang="en-US" dirty="0"/>
              <a:t>, </a:t>
            </a:r>
            <a:r>
              <a:rPr lang="en-US" dirty="0" err="1"/>
              <a:t>vì</a:t>
            </a:r>
            <a:r>
              <a:rPr lang="en-US" dirty="0"/>
              <a:t> </a:t>
            </a:r>
            <a:r>
              <a:rPr lang="en-US" dirty="0" err="1"/>
              <a:t>vậy</a:t>
            </a:r>
            <a:r>
              <a:rPr lang="en-US" dirty="0"/>
              <a:t> </a:t>
            </a:r>
            <a:r>
              <a:rPr lang="en-US" dirty="0" err="1"/>
              <a:t>đừng</a:t>
            </a:r>
            <a:r>
              <a:rPr lang="en-US" dirty="0"/>
              <a:t> </a:t>
            </a:r>
            <a:r>
              <a:rPr lang="en-US" dirty="0" err="1"/>
              <a:t>cố</a:t>
            </a:r>
            <a:r>
              <a:rPr lang="en-US" dirty="0"/>
              <a:t> </a:t>
            </a:r>
            <a:r>
              <a:rPr lang="en-US" dirty="0" err="1"/>
              <a:t>bỏ</a:t>
            </a:r>
            <a:r>
              <a:rPr lang="en-US" dirty="0"/>
              <a:t> </a:t>
            </a:r>
            <a:r>
              <a:rPr lang="en-US" dirty="0" err="1"/>
              <a:t>nhiều</a:t>
            </a:r>
            <a:r>
              <a:rPr lang="en-US" dirty="0"/>
              <a:t> </a:t>
            </a:r>
            <a:r>
              <a:rPr lang="en-US" dirty="0" err="1"/>
              <a:t>từ</a:t>
            </a:r>
            <a:r>
              <a:rPr lang="en-US" dirty="0"/>
              <a:t> </a:t>
            </a:r>
            <a:r>
              <a:rPr lang="en-US" dirty="0" err="1"/>
              <a:t>khóa</a:t>
            </a:r>
            <a:r>
              <a:rPr lang="en-US" dirty="0"/>
              <a:t> </a:t>
            </a:r>
            <a:r>
              <a:rPr lang="en-US" dirty="0" err="1"/>
              <a:t>vào</a:t>
            </a:r>
            <a:r>
              <a:rPr lang="en-US" dirty="0"/>
              <a:t> </a:t>
            </a:r>
            <a:r>
              <a:rPr lang="en-US" dirty="0" err="1"/>
              <a:t>mô</a:t>
            </a:r>
            <a:r>
              <a:rPr lang="en-US" dirty="0"/>
              <a:t> </a:t>
            </a:r>
            <a:r>
              <a:rPr lang="en-US" dirty="0" err="1"/>
              <a:t>tả</a:t>
            </a:r>
            <a:r>
              <a:rPr dirty="0"/>
              <a:t>.</a:t>
            </a:r>
          </a:p>
          <a:p>
            <a:pPr marL="669291" lvl="1" indent="-334646">
              <a:lnSpc>
                <a:spcPts val="4030"/>
              </a:lnSpc>
              <a:buFont typeface="Arial"/>
              <a:buChar char="•"/>
              <a:defRPr sz="3100">
                <a:solidFill>
                  <a:srgbClr val="000000"/>
                </a:solidFill>
                <a:latin typeface="Montserrat"/>
                <a:ea typeface="Montserrat"/>
                <a:cs typeface="Montserrat"/>
                <a:sym typeface="Montserrat"/>
              </a:defRPr>
            </a:pPr>
            <a:r>
              <a:rPr dirty="0" err="1"/>
              <a:t>Viết</a:t>
            </a:r>
            <a:r>
              <a:rPr dirty="0"/>
              <a:t> </a:t>
            </a:r>
            <a:r>
              <a:rPr dirty="0" err="1"/>
              <a:t>nội</a:t>
            </a:r>
            <a:r>
              <a:rPr dirty="0"/>
              <a:t> dung </a:t>
            </a:r>
            <a:r>
              <a:rPr dirty="0" err="1"/>
              <a:t>hướng</a:t>
            </a:r>
            <a:r>
              <a:rPr dirty="0"/>
              <a:t> </a:t>
            </a:r>
            <a:r>
              <a:rPr dirty="0" err="1"/>
              <a:t>đến</a:t>
            </a:r>
            <a:r>
              <a:rPr dirty="0"/>
              <a:t> </a:t>
            </a:r>
            <a:r>
              <a:rPr dirty="0" err="1"/>
              <a:t>khán</a:t>
            </a:r>
            <a:r>
              <a:rPr dirty="0"/>
              <a:t> </a:t>
            </a:r>
            <a:r>
              <a:rPr dirty="0" err="1"/>
              <a:t>giả</a:t>
            </a:r>
            <a:r>
              <a:rPr dirty="0"/>
              <a:t> </a:t>
            </a:r>
            <a:r>
              <a:rPr dirty="0" err="1"/>
              <a:t>của</a:t>
            </a:r>
            <a:r>
              <a:rPr dirty="0"/>
              <a:t> </a:t>
            </a:r>
            <a:r>
              <a:rPr dirty="0" err="1"/>
              <a:t>quý</a:t>
            </a:r>
            <a:r>
              <a:rPr dirty="0"/>
              <a:t> </a:t>
            </a:r>
            <a:r>
              <a:rPr dirty="0" err="1"/>
              <a:t>vị</a:t>
            </a:r>
            <a:r>
              <a:rPr dirty="0"/>
              <a:t>. </a:t>
            </a:r>
            <a:r>
              <a:rPr dirty="0" err="1"/>
              <a:t>Mô</a:t>
            </a:r>
            <a:r>
              <a:rPr dirty="0"/>
              <a:t> </a:t>
            </a:r>
            <a:r>
              <a:rPr dirty="0" err="1"/>
              <a:t>tả</a:t>
            </a:r>
            <a:r>
              <a:rPr dirty="0"/>
              <a:t> </a:t>
            </a:r>
            <a:r>
              <a:rPr dirty="0" err="1"/>
              <a:t>cơ</a:t>
            </a:r>
            <a:r>
              <a:rPr dirty="0"/>
              <a:t> </a:t>
            </a:r>
            <a:r>
              <a:rPr dirty="0" err="1"/>
              <a:t>sở</a:t>
            </a:r>
            <a:r>
              <a:rPr dirty="0"/>
              <a:t> </a:t>
            </a:r>
            <a:r>
              <a:rPr dirty="0" err="1"/>
              <a:t>kinh</a:t>
            </a:r>
            <a:r>
              <a:rPr dirty="0"/>
              <a:t> </a:t>
            </a:r>
            <a:r>
              <a:rPr dirty="0" err="1"/>
              <a:t>doanh</a:t>
            </a:r>
            <a:r>
              <a:rPr dirty="0"/>
              <a:t> </a:t>
            </a:r>
            <a:r>
              <a:rPr dirty="0" err="1"/>
              <a:t>tạo</a:t>
            </a:r>
            <a:r>
              <a:rPr dirty="0"/>
              <a:t> </a:t>
            </a:r>
            <a:r>
              <a:rPr dirty="0" err="1"/>
              <a:t>cơ</a:t>
            </a:r>
            <a:r>
              <a:rPr dirty="0"/>
              <a:t> </a:t>
            </a:r>
            <a:r>
              <a:rPr dirty="0" err="1"/>
              <a:t>hội</a:t>
            </a:r>
            <a:r>
              <a:rPr dirty="0"/>
              <a:t> </a:t>
            </a:r>
            <a:r>
              <a:rPr dirty="0" err="1"/>
              <a:t>cho</a:t>
            </a:r>
            <a:r>
              <a:rPr dirty="0"/>
              <a:t> </a:t>
            </a:r>
            <a:r>
              <a:rPr lang="en-US" dirty="0" err="1"/>
              <a:t>quý</a:t>
            </a:r>
            <a:r>
              <a:rPr lang="en-US" dirty="0"/>
              <a:t> </a:t>
            </a:r>
            <a:r>
              <a:rPr lang="en-US" dirty="0" err="1"/>
              <a:t>vị</a:t>
            </a:r>
            <a:r>
              <a:rPr dirty="0"/>
              <a:t> </a:t>
            </a:r>
            <a:r>
              <a:rPr dirty="0" err="1"/>
              <a:t>làm</a:t>
            </a:r>
            <a:r>
              <a:rPr dirty="0"/>
              <a:t> </a:t>
            </a:r>
            <a:r>
              <a:rPr dirty="0" err="1"/>
              <a:t>nổi</a:t>
            </a:r>
            <a:r>
              <a:rPr dirty="0"/>
              <a:t> </a:t>
            </a:r>
            <a:r>
              <a:rPr dirty="0" err="1"/>
              <a:t>bật</a:t>
            </a:r>
            <a:r>
              <a:rPr dirty="0"/>
              <a:t> </a:t>
            </a:r>
            <a:r>
              <a:rPr dirty="0" err="1"/>
              <a:t>điểm</a:t>
            </a:r>
            <a:r>
              <a:rPr dirty="0"/>
              <a:t> </a:t>
            </a:r>
            <a:r>
              <a:rPr dirty="0" err="1"/>
              <a:t>đặc</a:t>
            </a:r>
            <a:r>
              <a:rPr dirty="0"/>
              <a:t> </a:t>
            </a:r>
            <a:r>
              <a:rPr dirty="0" err="1"/>
              <a:t>biệt</a:t>
            </a:r>
            <a:r>
              <a:rPr dirty="0"/>
              <a:t> </a:t>
            </a:r>
            <a:r>
              <a:rPr dirty="0" err="1"/>
              <a:t>của</a:t>
            </a:r>
            <a:r>
              <a:rPr dirty="0"/>
              <a:t> </a:t>
            </a:r>
            <a:r>
              <a:rPr dirty="0" err="1"/>
              <a:t>cơ</a:t>
            </a:r>
            <a:r>
              <a:rPr dirty="0"/>
              <a:t> </a:t>
            </a:r>
            <a:r>
              <a:rPr dirty="0" err="1"/>
              <a:t>sở</a:t>
            </a:r>
            <a:r>
              <a:rPr dirty="0"/>
              <a:t> </a:t>
            </a:r>
            <a:r>
              <a:rPr dirty="0" err="1"/>
              <a:t>kinh</a:t>
            </a:r>
            <a:r>
              <a:rPr dirty="0"/>
              <a:t> </a:t>
            </a:r>
            <a:r>
              <a:rPr dirty="0" err="1"/>
              <a:t>doanh</a:t>
            </a:r>
            <a:r>
              <a:rPr dirty="0"/>
              <a:t>. </a:t>
            </a:r>
          </a:p>
          <a:p>
            <a:pPr marL="1338582" lvl="2" indent="-446194" algn="l">
              <a:lnSpc>
                <a:spcPts val="4030"/>
              </a:lnSpc>
              <a:buFont typeface="Arial"/>
              <a:buChar char="⚬"/>
              <a:defRPr sz="3100">
                <a:solidFill>
                  <a:srgbClr val="000000"/>
                </a:solidFill>
                <a:latin typeface="Montserrat"/>
                <a:ea typeface="Montserrat"/>
                <a:cs typeface="Montserrat"/>
                <a:sym typeface="Montserrat"/>
              </a:defRPr>
            </a:pPr>
            <a:r>
              <a:rPr dirty="0"/>
              <a:t>Thông tin </a:t>
            </a:r>
            <a:r>
              <a:rPr dirty="0" err="1"/>
              <a:t>truyền</a:t>
            </a:r>
            <a:r>
              <a:rPr dirty="0"/>
              <a:t> </a:t>
            </a:r>
            <a:r>
              <a:rPr dirty="0" err="1"/>
              <a:t>tải</a:t>
            </a:r>
            <a:r>
              <a:rPr dirty="0"/>
              <a:t> </a:t>
            </a:r>
            <a:r>
              <a:rPr dirty="0" err="1"/>
              <a:t>và</a:t>
            </a:r>
            <a:r>
              <a:rPr dirty="0"/>
              <a:t> </a:t>
            </a:r>
            <a:r>
              <a:rPr dirty="0" err="1"/>
              <a:t>cách</a:t>
            </a:r>
            <a:r>
              <a:rPr dirty="0"/>
              <a:t> </a:t>
            </a:r>
            <a:r>
              <a:rPr dirty="0" err="1"/>
              <a:t>truyền</a:t>
            </a:r>
            <a:r>
              <a:rPr dirty="0"/>
              <a:t> </a:t>
            </a:r>
            <a:r>
              <a:rPr dirty="0" err="1"/>
              <a:t>đạt</a:t>
            </a:r>
            <a:r>
              <a:rPr dirty="0"/>
              <a:t> </a:t>
            </a:r>
            <a:r>
              <a:rPr dirty="0" err="1"/>
              <a:t>nên</a:t>
            </a:r>
            <a:r>
              <a:rPr dirty="0"/>
              <a:t> </a:t>
            </a:r>
            <a:r>
              <a:rPr dirty="0" err="1"/>
              <a:t>phù</a:t>
            </a:r>
            <a:r>
              <a:rPr dirty="0"/>
              <a:t> </a:t>
            </a:r>
            <a:r>
              <a:rPr dirty="0" err="1"/>
              <a:t>hợp</a:t>
            </a:r>
            <a:r>
              <a:rPr dirty="0"/>
              <a:t> </a:t>
            </a:r>
            <a:r>
              <a:rPr dirty="0" err="1"/>
              <a:t>với</a:t>
            </a:r>
            <a:r>
              <a:rPr dirty="0"/>
              <a:t> </a:t>
            </a:r>
            <a:r>
              <a:rPr dirty="0" err="1"/>
              <a:t>đối</a:t>
            </a:r>
            <a:r>
              <a:rPr dirty="0"/>
              <a:t> </a:t>
            </a:r>
            <a:r>
              <a:rPr dirty="0" err="1"/>
              <a:t>tượng</a:t>
            </a:r>
            <a:r>
              <a:rPr dirty="0"/>
              <a:t> </a:t>
            </a:r>
            <a:r>
              <a:rPr dirty="0" err="1"/>
              <a:t>khách</a:t>
            </a:r>
            <a:r>
              <a:rPr dirty="0"/>
              <a:t> </a:t>
            </a:r>
            <a:r>
              <a:rPr dirty="0" err="1"/>
              <a:t>hàng</a:t>
            </a:r>
            <a:r>
              <a:rPr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54827" y="678280"/>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3">
              <a:alphaModFix amt="19999"/>
              <a:extLst>
                <a:ext uri="{96DAC541-7B7A-43D3-8B79-37D633B846F1}">
                  <asvg:svgBlip xmlns:asvg="http://schemas.microsoft.com/office/drawing/2016/SVG/main" r:embed="rId4"/>
                </a:ext>
              </a:extLst>
            </a:blip>
            <a:stretch>
              <a:fillRect l="-121" r="-121"/>
            </a:stretch>
          </a:blipFill>
        </p:spPr>
        <p:txBody>
          <a:bodyPr/>
          <a:lstStyle/>
          <a:p>
            <a:endParaRPr lang="en-US"/>
          </a:p>
        </p:txBody>
      </p:sp>
      <p:grpSp>
        <p:nvGrpSpPr>
          <p:cNvPr id="3" name="Group 3"/>
          <p:cNvGrpSpPr/>
          <p:nvPr/>
        </p:nvGrpSpPr>
        <p:grpSpPr>
          <a:xfrm>
            <a:off x="9413648" y="3404418"/>
            <a:ext cx="8619505" cy="5722583"/>
            <a:chOff x="0" y="0"/>
            <a:chExt cx="2270158" cy="1507182"/>
          </a:xfrm>
        </p:grpSpPr>
        <p:sp>
          <p:nvSpPr>
            <p:cNvPr id="4" name="Freeform 4"/>
            <p:cNvSpPr/>
            <p:nvPr/>
          </p:nvSpPr>
          <p:spPr>
            <a:xfrm>
              <a:off x="0" y="0"/>
              <a:ext cx="2270158" cy="1507182"/>
            </a:xfrm>
            <a:custGeom>
              <a:avLst/>
              <a:gdLst/>
              <a:ahLst/>
              <a:cxnLst/>
              <a:rect l="l" t="t" r="r" b="b"/>
              <a:pathLst>
                <a:path w="2270158" h="1507182">
                  <a:moveTo>
                    <a:pt x="0" y="0"/>
                  </a:moveTo>
                  <a:lnTo>
                    <a:pt x="2270158" y="0"/>
                  </a:lnTo>
                  <a:lnTo>
                    <a:pt x="2270158" y="1507182"/>
                  </a:lnTo>
                  <a:lnTo>
                    <a:pt x="0" y="1507182"/>
                  </a:lnTo>
                  <a:close/>
                </a:path>
              </a:pathLst>
            </a:custGeom>
            <a:solidFill>
              <a:srgbClr val="613169"/>
            </a:solidFill>
          </p:spPr>
          <p:txBody>
            <a:bodyPr/>
            <a:lstStyle/>
            <a:p>
              <a:endParaRPr lang="en-US"/>
            </a:p>
          </p:txBody>
        </p:sp>
        <p:sp>
          <p:nvSpPr>
            <p:cNvPr id="5" name="TextBox 5"/>
            <p:cNvSpPr txBox="1"/>
            <p:nvPr/>
          </p:nvSpPr>
          <p:spPr>
            <a:xfrm>
              <a:off x="0" y="-38100"/>
              <a:ext cx="2270158" cy="1545282"/>
            </a:xfrm>
            <a:prstGeom prst="rect">
              <a:avLst/>
            </a:prstGeom>
          </p:spPr>
          <p:txBody>
            <a:bodyPr lIns="50800" tIns="50800" rIns="50800" bIns="50800" anchor="ctr"/>
            <a:lstStyle/>
            <a:p>
              <a:pPr algn="ctr">
                <a:lnSpc>
                  <a:spcPts val="2659"/>
                </a:lnSpc>
              </a:pPr>
              <a:endParaRPr/>
            </a:p>
          </p:txBody>
        </p:sp>
      </p:grpSp>
      <p:sp>
        <p:nvSpPr>
          <p:cNvPr id="6" name="Freeform 6"/>
          <p:cNvSpPr/>
          <p:nvPr/>
        </p:nvSpPr>
        <p:spPr>
          <a:xfrm rot="2367958">
            <a:off x="-408093" y="5193985"/>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3">
              <a:alphaModFix amt="14000"/>
              <a:extLst>
                <a:ext uri="{96DAC541-7B7A-43D3-8B79-37D633B846F1}">
                  <asvg:svgBlip xmlns:asvg="http://schemas.microsoft.com/office/drawing/2016/SVG/main" r:embed="rId4"/>
                </a:ext>
              </a:extLst>
            </a:blip>
            <a:stretch>
              <a:fillRect l="-121" r="-121"/>
            </a:stretch>
          </a:blipFill>
        </p:spPr>
        <p:txBody>
          <a:bodyPr/>
          <a:lstStyle/>
          <a:p>
            <a:endParaRPr lang="en-US"/>
          </a:p>
        </p:txBody>
      </p:sp>
      <p:grpSp>
        <p:nvGrpSpPr>
          <p:cNvPr id="7" name="Group 7"/>
          <p:cNvGrpSpPr/>
          <p:nvPr/>
        </p:nvGrpSpPr>
        <p:grpSpPr>
          <a:xfrm>
            <a:off x="397382" y="2541715"/>
            <a:ext cx="8746618" cy="752257"/>
            <a:chOff x="0" y="0"/>
            <a:chExt cx="11662157" cy="1003010"/>
          </a:xfrm>
        </p:grpSpPr>
        <p:grpSp>
          <p:nvGrpSpPr>
            <p:cNvPr id="8" name="Group 8"/>
            <p:cNvGrpSpPr/>
            <p:nvPr/>
          </p:nvGrpSpPr>
          <p:grpSpPr>
            <a:xfrm>
              <a:off x="0" y="0"/>
              <a:ext cx="11662157" cy="1003010"/>
              <a:chOff x="0" y="0"/>
              <a:chExt cx="9297236" cy="799613"/>
            </a:xfrm>
          </p:grpSpPr>
          <p:sp>
            <p:nvSpPr>
              <p:cNvPr id="9" name="Freeform 9"/>
              <p:cNvSpPr/>
              <p:nvPr/>
            </p:nvSpPr>
            <p:spPr>
              <a:xfrm>
                <a:off x="0" y="0"/>
                <a:ext cx="9297236" cy="799614"/>
              </a:xfrm>
              <a:custGeom>
                <a:avLst/>
                <a:gdLst/>
                <a:ahLst/>
                <a:cxnLst/>
                <a:rect l="l" t="t" r="r" b="b"/>
                <a:pathLst>
                  <a:path w="9297236" h="799614">
                    <a:moveTo>
                      <a:pt x="9172776" y="799613"/>
                    </a:moveTo>
                    <a:lnTo>
                      <a:pt x="124460" y="799613"/>
                    </a:lnTo>
                    <a:cubicBezTo>
                      <a:pt x="55880" y="799613"/>
                      <a:pt x="0" y="743733"/>
                      <a:pt x="0" y="675153"/>
                    </a:cubicBezTo>
                    <a:lnTo>
                      <a:pt x="0" y="124460"/>
                    </a:lnTo>
                    <a:cubicBezTo>
                      <a:pt x="0" y="55880"/>
                      <a:pt x="55880" y="0"/>
                      <a:pt x="124460" y="0"/>
                    </a:cubicBezTo>
                    <a:lnTo>
                      <a:pt x="9172776" y="0"/>
                    </a:lnTo>
                    <a:cubicBezTo>
                      <a:pt x="9241356" y="0"/>
                      <a:pt x="9297236" y="55880"/>
                      <a:pt x="9297236" y="124460"/>
                    </a:cubicBezTo>
                    <a:lnTo>
                      <a:pt x="9297236" y="675154"/>
                    </a:lnTo>
                    <a:cubicBezTo>
                      <a:pt x="9297236" y="743733"/>
                      <a:pt x="9241356" y="799614"/>
                      <a:pt x="9172776" y="799614"/>
                    </a:cubicBezTo>
                    <a:close/>
                  </a:path>
                </a:pathLst>
              </a:custGeom>
              <a:solidFill>
                <a:srgbClr val="613169"/>
              </a:solidFill>
            </p:spPr>
            <p:txBody>
              <a:bodyPr/>
              <a:lstStyle/>
              <a:p>
                <a:endParaRPr lang="en-US"/>
              </a:p>
            </p:txBody>
          </p:sp>
        </p:grpSp>
        <p:sp>
          <p:nvSpPr>
            <p:cNvPr id="10" name="TextBox 10"/>
            <p:cNvSpPr txBox="1"/>
            <p:nvPr/>
          </p:nvSpPr>
          <p:spPr>
            <a:xfrm>
              <a:off x="337732" y="102513"/>
              <a:ext cx="10621267" cy="750358"/>
            </a:xfrm>
            <a:prstGeom prst="rect">
              <a:avLst/>
            </a:prstGeom>
          </p:spPr>
          <p:txBody>
            <a:bodyPr lIns="0" tIns="0" rIns="0" bIns="0" anchor="t">
              <a:spAutoFit/>
            </a:bodyPr>
            <a:lstStyle/>
            <a:p>
              <a:pPr marL="0" lvl="0" indent="0" algn="ctr">
                <a:lnSpc>
                  <a:spcPts val="4550"/>
                </a:lnSpc>
                <a:defRPr sz="3500" b="1">
                  <a:solidFill>
                    <a:srgbClr val="FFFFFF"/>
                  </a:solidFill>
                  <a:latin typeface="Roboto Bold"/>
                  <a:ea typeface="Roboto Bold"/>
                  <a:cs typeface="Roboto Bold"/>
                  <a:sym typeface="Roboto Bold"/>
                </a:defRPr>
              </a:pPr>
              <a:r>
                <a:t>Chia sẻ thông tin World Cup có giá trị cao</a:t>
              </a:r>
            </a:p>
          </p:txBody>
        </p:sp>
      </p:grpSp>
      <p:sp>
        <p:nvSpPr>
          <p:cNvPr id="11" name="Freeform 11"/>
          <p:cNvSpPr/>
          <p:nvPr/>
        </p:nvSpPr>
        <p:spPr>
          <a:xfrm>
            <a:off x="9887003" y="3754538"/>
            <a:ext cx="7672795" cy="5189330"/>
          </a:xfrm>
          <a:custGeom>
            <a:avLst/>
            <a:gdLst/>
            <a:ahLst/>
            <a:cxnLst/>
            <a:rect l="l" t="t" r="r" b="b"/>
            <a:pathLst>
              <a:path w="7672795" h="5189330">
                <a:moveTo>
                  <a:pt x="0" y="0"/>
                </a:moveTo>
                <a:lnTo>
                  <a:pt x="7672796" y="0"/>
                </a:lnTo>
                <a:lnTo>
                  <a:pt x="7672796" y="5189331"/>
                </a:lnTo>
                <a:lnTo>
                  <a:pt x="0" y="5189331"/>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2303915" y="117461"/>
            <a:ext cx="14166467" cy="109601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t>Hỏi &amp; Đáp</a:t>
            </a:r>
          </a:p>
        </p:txBody>
      </p:sp>
      <p:sp>
        <p:nvSpPr>
          <p:cNvPr id="13" name="TextBox 13"/>
          <p:cNvSpPr txBox="1"/>
          <p:nvPr/>
        </p:nvSpPr>
        <p:spPr>
          <a:xfrm>
            <a:off x="0" y="1446402"/>
            <a:ext cx="18288000" cy="529590"/>
          </a:xfrm>
          <a:prstGeom prst="rect">
            <a:avLst/>
          </a:prstGeom>
        </p:spPr>
        <p:txBody>
          <a:bodyPr lIns="0" tIns="0" rIns="0" bIns="0" anchor="t">
            <a:spAutoFit/>
          </a:bodyPr>
          <a:lstStyle/>
          <a:p>
            <a:pPr algn="ctr">
              <a:lnSpc>
                <a:spcPts val="4290"/>
              </a:lnSpc>
              <a:spcBef>
                <a:spcPct val="0"/>
              </a:spcBef>
              <a:defRPr sz="3300" b="1" i="1">
                <a:solidFill>
                  <a:srgbClr val="000000"/>
                </a:solidFill>
                <a:latin typeface="Montserrat Bold Italics"/>
                <a:ea typeface="Montserrat Bold Italics"/>
                <a:cs typeface="Montserrat Bold Italics"/>
                <a:sym typeface="Montserrat Bold Italics"/>
              </a:defRPr>
            </a:pPr>
            <a:r>
              <a:t>Bao gồm từ khóa khi trả lời các câu hỏi thường gặp nhất của khách hàng</a:t>
            </a:r>
          </a:p>
        </p:txBody>
      </p:sp>
      <p:sp>
        <p:nvSpPr>
          <p:cNvPr id="14" name="TextBox 14"/>
          <p:cNvSpPr txBox="1"/>
          <p:nvPr/>
        </p:nvSpPr>
        <p:spPr>
          <a:xfrm>
            <a:off x="397382" y="3742231"/>
            <a:ext cx="8591491" cy="3703637"/>
          </a:xfrm>
          <a:prstGeom prst="rect">
            <a:avLst/>
          </a:prstGeom>
        </p:spPr>
        <p:txBody>
          <a:bodyPr lIns="0" tIns="0" rIns="0" bIns="0" anchor="t">
            <a:spAutoFit/>
          </a:bodyPr>
          <a:lstStyle/>
          <a:p>
            <a:pPr marL="755651" lvl="1" indent="-377825" algn="l">
              <a:lnSpc>
                <a:spcPts val="6125"/>
              </a:lnSpc>
              <a:buFont typeface="Arial"/>
              <a:buChar char="•"/>
              <a:defRPr sz="3500">
                <a:solidFill>
                  <a:srgbClr val="000000"/>
                </a:solidFill>
                <a:latin typeface="Montserrat"/>
                <a:ea typeface="Montserrat"/>
                <a:cs typeface="Montserrat"/>
                <a:sym typeface="Montserrat"/>
              </a:defRPr>
            </a:pPr>
            <a:r>
              <a:t>Trả lời câu hỏi của khách hàng bằng các từ khóa có giá trị cao</a:t>
            </a:r>
          </a:p>
          <a:p>
            <a:pPr marL="755651" lvl="1" indent="-377825" algn="l">
              <a:lnSpc>
                <a:spcPts val="6125"/>
              </a:lnSpc>
              <a:buFont typeface="Arial"/>
              <a:buChar char="•"/>
              <a:defRPr sz="3500">
                <a:solidFill>
                  <a:srgbClr val="000000"/>
                </a:solidFill>
                <a:latin typeface="Montserrat"/>
                <a:ea typeface="Montserrat"/>
                <a:cs typeface="Montserrat"/>
                <a:sym typeface="Montserrat"/>
              </a:defRPr>
            </a:pPr>
            <a:r>
              <a:t>Sử dụng làm trang Câu hỏi thường gặp về dịch vụ, chỗ đậu xe, v.v.</a:t>
            </a:r>
          </a:p>
          <a:p>
            <a:pPr algn="l">
              <a:lnSpc>
                <a:spcPts val="4550"/>
              </a:lnSpc>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94476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3">
              <a:alphaModFix amt="19999"/>
              <a:extLst>
                <a:ext uri="{96DAC541-7B7A-43D3-8B79-37D633B846F1}">
                  <asvg:svgBlip xmlns:asvg="http://schemas.microsoft.com/office/drawing/2016/SVG/main" r:embed="rId4"/>
                </a:ext>
              </a:extLst>
            </a:blip>
            <a:stretch>
              <a:fillRect l="-121" r="-121"/>
            </a:stretch>
          </a:blipFill>
        </p:spPr>
        <p:txBody>
          <a:bodyPr/>
          <a:lstStyle/>
          <a:p>
            <a:endParaRPr lang="en-US"/>
          </a:p>
        </p:txBody>
      </p:sp>
      <p:sp>
        <p:nvSpPr>
          <p:cNvPr id="3" name="Freeform 3"/>
          <p:cNvSpPr/>
          <p:nvPr/>
        </p:nvSpPr>
        <p:spPr>
          <a:xfrm rot="2367958">
            <a:off x="-428481" y="5460470"/>
            <a:ext cx="4403101" cy="7259549"/>
          </a:xfrm>
          <a:custGeom>
            <a:avLst/>
            <a:gdLst/>
            <a:ahLst/>
            <a:cxnLst/>
            <a:rect l="l" t="t" r="r" b="b"/>
            <a:pathLst>
              <a:path w="4403101" h="7259549">
                <a:moveTo>
                  <a:pt x="0" y="0"/>
                </a:moveTo>
                <a:lnTo>
                  <a:pt x="4403101" y="0"/>
                </a:lnTo>
                <a:lnTo>
                  <a:pt x="4403101" y="7259548"/>
                </a:lnTo>
                <a:lnTo>
                  <a:pt x="0" y="7259548"/>
                </a:lnTo>
                <a:lnTo>
                  <a:pt x="0" y="0"/>
                </a:lnTo>
                <a:close/>
              </a:path>
            </a:pathLst>
          </a:custGeom>
          <a:blipFill>
            <a:blip r:embed="rId3">
              <a:alphaModFix amt="14000"/>
              <a:extLst>
                <a:ext uri="{96DAC541-7B7A-43D3-8B79-37D633B846F1}">
                  <asvg:svgBlip xmlns:asvg="http://schemas.microsoft.com/office/drawing/2016/SVG/main" r:embed="rId4"/>
                </a:ext>
              </a:extLst>
            </a:blip>
            <a:stretch>
              <a:fillRect l="-121" r="-121"/>
            </a:stretch>
          </a:blipFill>
        </p:spPr>
        <p:txBody>
          <a:bodyPr/>
          <a:lstStyle/>
          <a:p>
            <a:endParaRPr lang="en-US"/>
          </a:p>
        </p:txBody>
      </p:sp>
      <p:grpSp>
        <p:nvGrpSpPr>
          <p:cNvPr id="4" name="Group 4"/>
          <p:cNvGrpSpPr/>
          <p:nvPr/>
        </p:nvGrpSpPr>
        <p:grpSpPr>
          <a:xfrm>
            <a:off x="746073" y="2080439"/>
            <a:ext cx="14652457" cy="831632"/>
            <a:chOff x="0" y="0"/>
            <a:chExt cx="19536609" cy="1108843"/>
          </a:xfrm>
        </p:grpSpPr>
        <p:grpSp>
          <p:nvGrpSpPr>
            <p:cNvPr id="5" name="Group 5"/>
            <p:cNvGrpSpPr/>
            <p:nvPr/>
          </p:nvGrpSpPr>
          <p:grpSpPr>
            <a:xfrm>
              <a:off x="0" y="0"/>
              <a:ext cx="19536609" cy="1108843"/>
              <a:chOff x="0" y="0"/>
              <a:chExt cx="15574860" cy="883985"/>
            </a:xfrm>
          </p:grpSpPr>
          <p:sp>
            <p:nvSpPr>
              <p:cNvPr id="6" name="Freeform 6"/>
              <p:cNvSpPr/>
              <p:nvPr/>
            </p:nvSpPr>
            <p:spPr>
              <a:xfrm>
                <a:off x="0" y="0"/>
                <a:ext cx="15574860" cy="883986"/>
              </a:xfrm>
              <a:custGeom>
                <a:avLst/>
                <a:gdLst/>
                <a:ahLst/>
                <a:cxnLst/>
                <a:rect l="l" t="t" r="r" b="b"/>
                <a:pathLst>
                  <a:path w="15574860" h="883986">
                    <a:moveTo>
                      <a:pt x="15450400" y="883985"/>
                    </a:moveTo>
                    <a:lnTo>
                      <a:pt x="124460" y="883985"/>
                    </a:lnTo>
                    <a:cubicBezTo>
                      <a:pt x="55880" y="883985"/>
                      <a:pt x="0" y="828105"/>
                      <a:pt x="0" y="759525"/>
                    </a:cubicBezTo>
                    <a:lnTo>
                      <a:pt x="0" y="124460"/>
                    </a:lnTo>
                    <a:cubicBezTo>
                      <a:pt x="0" y="55880"/>
                      <a:pt x="55880" y="0"/>
                      <a:pt x="124460" y="0"/>
                    </a:cubicBezTo>
                    <a:lnTo>
                      <a:pt x="15450400" y="0"/>
                    </a:lnTo>
                    <a:cubicBezTo>
                      <a:pt x="15518980" y="0"/>
                      <a:pt x="15574860" y="55880"/>
                      <a:pt x="15574860" y="124460"/>
                    </a:cubicBezTo>
                    <a:lnTo>
                      <a:pt x="15574860" y="759526"/>
                    </a:lnTo>
                    <a:cubicBezTo>
                      <a:pt x="15574860" y="828105"/>
                      <a:pt x="15518980" y="883986"/>
                      <a:pt x="15450400" y="883986"/>
                    </a:cubicBezTo>
                    <a:close/>
                  </a:path>
                </a:pathLst>
              </a:custGeom>
              <a:solidFill>
                <a:srgbClr val="613169"/>
              </a:solidFill>
            </p:spPr>
            <p:txBody>
              <a:bodyPr/>
              <a:lstStyle/>
              <a:p>
                <a:endParaRPr lang="en-US"/>
              </a:p>
            </p:txBody>
          </p:sp>
        </p:grpSp>
        <p:sp>
          <p:nvSpPr>
            <p:cNvPr id="7" name="TextBox 7"/>
            <p:cNvSpPr txBox="1"/>
            <p:nvPr/>
          </p:nvSpPr>
          <p:spPr>
            <a:xfrm>
              <a:off x="565773" y="112038"/>
              <a:ext cx="17792895" cy="846667"/>
            </a:xfrm>
            <a:prstGeom prst="rect">
              <a:avLst/>
            </a:prstGeom>
          </p:spPr>
          <p:txBody>
            <a:bodyPr lIns="0" tIns="0" rIns="0" bIns="0" anchor="t">
              <a:spAutoFit/>
            </a:bodyPr>
            <a:lstStyle/>
            <a:p>
              <a:pPr marL="0" lvl="0" indent="0" algn="ctr">
                <a:lnSpc>
                  <a:spcPts val="5199"/>
                </a:lnSpc>
                <a:defRPr sz="3999" b="1">
                  <a:solidFill>
                    <a:srgbClr val="FFFFFF"/>
                  </a:solidFill>
                  <a:latin typeface="Roboto Bold"/>
                  <a:ea typeface="Roboto Bold"/>
                  <a:cs typeface="Roboto Bold"/>
                  <a:sym typeface="Roboto Bold"/>
                </a:defRPr>
              </a:pPr>
              <a:r>
                <a:t>Bao gồm từ khóa thảo luận về các sự kiện cho World Cup tại địa phương</a:t>
              </a:r>
            </a:p>
          </p:txBody>
        </p:sp>
      </p:grpSp>
      <p:sp>
        <p:nvSpPr>
          <p:cNvPr id="8" name="TextBox 8"/>
          <p:cNvSpPr txBox="1"/>
          <p:nvPr/>
        </p:nvSpPr>
        <p:spPr>
          <a:xfrm>
            <a:off x="746073" y="3153892"/>
            <a:ext cx="14652457" cy="6851650"/>
          </a:xfrm>
          <a:prstGeom prst="rect">
            <a:avLst/>
          </a:prstGeom>
        </p:spPr>
        <p:txBody>
          <a:bodyPr lIns="0" tIns="0" rIns="0" bIns="0" anchor="t">
            <a:spAutoFit/>
          </a:bodyPr>
          <a:lstStyle/>
          <a:p>
            <a:pPr marL="755651" lvl="1" indent="-377825" algn="l">
              <a:lnSpc>
                <a:spcPts val="4550"/>
              </a:lnSpc>
              <a:buFont typeface="Arial"/>
              <a:buChar char="•"/>
              <a:defRPr sz="3500">
                <a:solidFill>
                  <a:srgbClr val="000000"/>
                </a:solidFill>
                <a:latin typeface="Montserrat"/>
                <a:ea typeface="Montserrat"/>
                <a:cs typeface="Montserrat"/>
                <a:sym typeface="Montserrat"/>
              </a:defRPr>
            </a:pPr>
            <a:r>
              <a:rPr dirty="0"/>
              <a:t>Cung </a:t>
            </a:r>
            <a:r>
              <a:rPr dirty="0" err="1"/>
              <a:t>cấp</a:t>
            </a:r>
            <a:r>
              <a:rPr dirty="0"/>
              <a:t> </a:t>
            </a:r>
            <a:r>
              <a:rPr dirty="0" err="1"/>
              <a:t>thông</a:t>
            </a:r>
            <a:r>
              <a:rPr dirty="0"/>
              <a:t> tin </a:t>
            </a:r>
            <a:r>
              <a:rPr dirty="0" err="1"/>
              <a:t>trận</a:t>
            </a:r>
            <a:r>
              <a:rPr dirty="0"/>
              <a:t> </a:t>
            </a:r>
            <a:r>
              <a:rPr dirty="0" err="1"/>
              <a:t>đấu</a:t>
            </a:r>
            <a:endParaRPr dirty="0"/>
          </a:p>
          <a:p>
            <a:pPr marL="1511301" lvl="2" indent="-503767" algn="l">
              <a:lnSpc>
                <a:spcPts val="4550"/>
              </a:lnSpc>
              <a:buFont typeface="Arial"/>
              <a:buChar char="⚬"/>
              <a:defRPr sz="3500">
                <a:solidFill>
                  <a:srgbClr val="000000"/>
                </a:solidFill>
                <a:latin typeface="Montserrat"/>
                <a:ea typeface="Montserrat"/>
                <a:cs typeface="Montserrat"/>
                <a:sym typeface="Montserrat"/>
              </a:defRPr>
            </a:pPr>
            <a:r>
              <a:rPr u="sng" dirty="0" err="1">
                <a:hlinkClick r:id="rId5" tooltip="https://en.wikipedia.org/wiki/2026_FIFA_World_Cup#:~:text=The%20total%20number%20of%20games%20played%20will,team%20will%20still%20play%20three%20group%20matches."/>
              </a:rPr>
              <a:t>Giải</a:t>
            </a:r>
            <a:r>
              <a:rPr u="sng" dirty="0">
                <a:hlinkClick r:id="rId5" tooltip="https://en.wikipedia.org/wiki/2026_FIFA_World_Cup#:~:text=The%20total%20number%20of%20games%20played%20will,team%20will%20still%20play%20three%20group%20matches."/>
              </a:rPr>
              <a:t> </a:t>
            </a:r>
            <a:r>
              <a:rPr u="sng" dirty="0" err="1">
                <a:hlinkClick r:id="rId5" tooltip="https://en.wikipedia.org/wiki/2026_FIFA_World_Cup#:~:text=The%20total%20number%20of%20games%20played%20will,team%20will%20still%20play%20three%20group%20matches."/>
              </a:rPr>
              <a:t>đấu</a:t>
            </a:r>
            <a:r>
              <a:rPr dirty="0"/>
              <a:t> </a:t>
            </a:r>
            <a:r>
              <a:rPr dirty="0" err="1"/>
              <a:t>sẽ</a:t>
            </a:r>
            <a:r>
              <a:rPr dirty="0"/>
              <a:t> </a:t>
            </a:r>
            <a:r>
              <a:rPr dirty="0" err="1"/>
              <a:t>kéo</a:t>
            </a:r>
            <a:r>
              <a:rPr dirty="0"/>
              <a:t> </a:t>
            </a:r>
            <a:r>
              <a:rPr dirty="0" err="1"/>
              <a:t>dài</a:t>
            </a:r>
            <a:r>
              <a:rPr dirty="0"/>
              <a:t> 39 </a:t>
            </a:r>
            <a:r>
              <a:rPr dirty="0" err="1"/>
              <a:t>ngày</a:t>
            </a:r>
            <a:endParaRPr dirty="0"/>
          </a:p>
          <a:p>
            <a:pPr marL="1511301" lvl="2" indent="-503767" algn="l">
              <a:lnSpc>
                <a:spcPts val="4550"/>
              </a:lnSpc>
              <a:buFont typeface="Arial"/>
              <a:buChar char="⚬"/>
              <a:defRPr sz="3500">
                <a:solidFill>
                  <a:srgbClr val="000000"/>
                </a:solidFill>
                <a:latin typeface="Montserrat"/>
                <a:ea typeface="Montserrat"/>
                <a:cs typeface="Montserrat"/>
                <a:sym typeface="Montserrat"/>
              </a:defRPr>
            </a:pPr>
            <a:r>
              <a:rPr dirty="0"/>
              <a:t>104 </a:t>
            </a:r>
            <a:r>
              <a:rPr dirty="0" err="1"/>
              <a:t>trận</a:t>
            </a:r>
            <a:r>
              <a:rPr dirty="0"/>
              <a:t> </a:t>
            </a:r>
            <a:r>
              <a:rPr dirty="0" err="1"/>
              <a:t>đấu</a:t>
            </a:r>
            <a:endParaRPr dirty="0"/>
          </a:p>
          <a:p>
            <a:pPr marL="1511301" lvl="2" indent="-503767" algn="l">
              <a:lnSpc>
                <a:spcPts val="4550"/>
              </a:lnSpc>
              <a:buFont typeface="Arial"/>
              <a:buChar char="⚬"/>
              <a:defRPr sz="3500">
                <a:solidFill>
                  <a:srgbClr val="000000"/>
                </a:solidFill>
                <a:latin typeface="Montserrat"/>
                <a:ea typeface="Montserrat"/>
                <a:cs typeface="Montserrat"/>
                <a:sym typeface="Montserrat"/>
              </a:defRPr>
            </a:pPr>
            <a:r>
              <a:rPr dirty="0"/>
              <a:t>48 </a:t>
            </a:r>
            <a:r>
              <a:rPr dirty="0" err="1"/>
              <a:t>đội</a:t>
            </a:r>
            <a:endParaRPr dirty="0"/>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rPr dirty="0"/>
              <a:t>Bao </a:t>
            </a:r>
            <a:r>
              <a:rPr dirty="0" err="1"/>
              <a:t>gồm</a:t>
            </a:r>
            <a:r>
              <a:rPr dirty="0"/>
              <a:t> </a:t>
            </a:r>
            <a:r>
              <a:rPr dirty="0" err="1"/>
              <a:t>các</a:t>
            </a:r>
            <a:r>
              <a:rPr dirty="0"/>
              <a:t> </a:t>
            </a:r>
            <a:r>
              <a:rPr dirty="0" err="1"/>
              <a:t>từ</a:t>
            </a:r>
            <a:r>
              <a:rPr dirty="0"/>
              <a:t> </a:t>
            </a:r>
            <a:r>
              <a:rPr dirty="0" err="1"/>
              <a:t>về</a:t>
            </a:r>
            <a:r>
              <a:rPr dirty="0"/>
              <a:t> </a:t>
            </a:r>
            <a:r>
              <a:rPr dirty="0" err="1"/>
              <a:t>địa</a:t>
            </a:r>
            <a:r>
              <a:rPr dirty="0"/>
              <a:t> </a:t>
            </a:r>
            <a:r>
              <a:rPr dirty="0" err="1"/>
              <a:t>điểm</a:t>
            </a:r>
            <a:r>
              <a:rPr dirty="0"/>
              <a:t> </a:t>
            </a:r>
            <a:r>
              <a:rPr dirty="0" err="1"/>
              <a:t>lân</a:t>
            </a:r>
            <a:r>
              <a:rPr dirty="0"/>
              <a:t> </a:t>
            </a:r>
            <a:r>
              <a:rPr dirty="0" err="1"/>
              <a:t>cận</a:t>
            </a:r>
            <a:r>
              <a:rPr dirty="0"/>
              <a:t> </a:t>
            </a:r>
          </a:p>
          <a:p>
            <a:pPr marL="1511301" lvl="2" indent="-503767" algn="l">
              <a:lnSpc>
                <a:spcPts val="4550"/>
              </a:lnSpc>
              <a:buFont typeface="Arial"/>
              <a:buChar char="⚬"/>
              <a:defRPr sz="3500">
                <a:solidFill>
                  <a:srgbClr val="000000"/>
                </a:solidFill>
                <a:latin typeface="Montserrat"/>
                <a:ea typeface="Montserrat"/>
                <a:cs typeface="Montserrat"/>
                <a:sym typeface="Montserrat"/>
              </a:defRPr>
            </a:pPr>
            <a:r>
              <a:rPr dirty="0"/>
              <a:t>“Best bar near World Cup stadium Seattle”</a:t>
            </a:r>
          </a:p>
          <a:p>
            <a:pPr marL="1511301" lvl="2" indent="-503767" algn="l">
              <a:lnSpc>
                <a:spcPts val="4550"/>
              </a:lnSpc>
              <a:buFont typeface="Arial"/>
              <a:buChar char="⚬"/>
              <a:defRPr sz="3500">
                <a:solidFill>
                  <a:srgbClr val="000000"/>
                </a:solidFill>
                <a:latin typeface="Montserrat"/>
                <a:ea typeface="Montserrat"/>
                <a:cs typeface="Montserrat"/>
                <a:sym typeface="Montserrat"/>
              </a:defRPr>
            </a:pPr>
            <a:r>
              <a:rPr dirty="0"/>
              <a:t>“Where to eat near World Cup Seattle”</a:t>
            </a:r>
          </a:p>
          <a:p>
            <a:pPr marL="1511301" lvl="2" indent="-503767" algn="l">
              <a:lnSpc>
                <a:spcPts val="4550"/>
              </a:lnSpc>
              <a:buFont typeface="Arial"/>
              <a:buChar char="⚬"/>
              <a:defRPr sz="3500">
                <a:solidFill>
                  <a:srgbClr val="000000"/>
                </a:solidFill>
                <a:latin typeface="Montserrat"/>
                <a:ea typeface="Montserrat"/>
                <a:cs typeface="Montserrat"/>
                <a:sym typeface="Montserrat"/>
              </a:defRPr>
            </a:pPr>
            <a:r>
              <a:rPr dirty="0"/>
              <a:t>“World Cup specials International District Seattle”</a:t>
            </a:r>
          </a:p>
          <a:p>
            <a:pPr marL="1511301" lvl="2" indent="-503767" algn="l">
              <a:lnSpc>
                <a:spcPts val="4550"/>
              </a:lnSpc>
              <a:buFont typeface="Arial"/>
              <a:buChar char="⚬"/>
              <a:defRPr sz="3500">
                <a:solidFill>
                  <a:srgbClr val="000000"/>
                </a:solidFill>
                <a:latin typeface="Montserrat"/>
                <a:ea typeface="Montserrat"/>
                <a:cs typeface="Montserrat"/>
                <a:sym typeface="Montserrat"/>
              </a:defRPr>
            </a:pPr>
            <a:r>
              <a:rPr dirty="0"/>
              <a:t>“Where to Watch the World Cup Near Me in Seattle”</a:t>
            </a:r>
          </a:p>
          <a:p>
            <a:pPr marL="1511301" lvl="2" indent="-503767" algn="l">
              <a:lnSpc>
                <a:spcPts val="4550"/>
              </a:lnSpc>
              <a:buFont typeface="Arial"/>
              <a:buChar char="⚬"/>
              <a:defRPr sz="3500">
                <a:solidFill>
                  <a:srgbClr val="000000"/>
                </a:solidFill>
                <a:latin typeface="Montserrat"/>
                <a:ea typeface="Montserrat"/>
                <a:cs typeface="Montserrat"/>
                <a:sym typeface="Montserrat"/>
              </a:defRPr>
            </a:pPr>
            <a:r>
              <a:rPr dirty="0"/>
              <a:t>“Top Places to Eat Near Lumen Field This World Cup”</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rPr dirty="0" err="1"/>
              <a:t>Xây</a:t>
            </a:r>
            <a:r>
              <a:rPr dirty="0"/>
              <a:t> </a:t>
            </a:r>
            <a:r>
              <a:rPr dirty="0" err="1"/>
              <a:t>dựng</a:t>
            </a:r>
            <a:r>
              <a:rPr dirty="0"/>
              <a:t> </a:t>
            </a:r>
            <a:r>
              <a:rPr dirty="0" err="1"/>
              <a:t>kết</a:t>
            </a:r>
            <a:r>
              <a:rPr dirty="0"/>
              <a:t> </a:t>
            </a:r>
            <a:r>
              <a:rPr dirty="0" err="1"/>
              <a:t>nối</a:t>
            </a:r>
            <a:r>
              <a:rPr dirty="0"/>
              <a:t> </a:t>
            </a:r>
            <a:r>
              <a:rPr dirty="0" err="1"/>
              <a:t>lân</a:t>
            </a:r>
            <a:r>
              <a:rPr dirty="0"/>
              <a:t> </a:t>
            </a:r>
            <a:r>
              <a:rPr dirty="0" err="1"/>
              <a:t>cận</a:t>
            </a:r>
            <a:r>
              <a:rPr dirty="0"/>
              <a:t> </a:t>
            </a:r>
            <a:r>
              <a:rPr dirty="0" err="1"/>
              <a:t>với</a:t>
            </a:r>
            <a:r>
              <a:rPr dirty="0"/>
              <a:t> </a:t>
            </a:r>
            <a:r>
              <a:rPr dirty="0" err="1"/>
              <a:t>các</a:t>
            </a:r>
            <a:r>
              <a:rPr dirty="0"/>
              <a:t> </a:t>
            </a:r>
            <a:r>
              <a:rPr dirty="0" err="1"/>
              <a:t>cơ</a:t>
            </a:r>
            <a:r>
              <a:rPr dirty="0"/>
              <a:t> </a:t>
            </a:r>
            <a:r>
              <a:rPr dirty="0" err="1"/>
              <a:t>sở</a:t>
            </a:r>
            <a:r>
              <a:rPr dirty="0"/>
              <a:t> </a:t>
            </a:r>
            <a:r>
              <a:rPr dirty="0" err="1"/>
              <a:t>kinh</a:t>
            </a:r>
            <a:r>
              <a:rPr dirty="0"/>
              <a:t> </a:t>
            </a:r>
            <a:r>
              <a:rPr dirty="0" err="1"/>
              <a:t>doanh</a:t>
            </a:r>
            <a:r>
              <a:rPr dirty="0"/>
              <a:t> ở </a:t>
            </a:r>
            <a:r>
              <a:rPr dirty="0" err="1"/>
              <a:t>địa</a:t>
            </a:r>
            <a:r>
              <a:rPr dirty="0"/>
              <a:t> </a:t>
            </a:r>
            <a:r>
              <a:rPr dirty="0" err="1"/>
              <a:t>phương</a:t>
            </a:r>
            <a:endParaRPr dirty="0"/>
          </a:p>
          <a:p>
            <a:pPr algn="l">
              <a:lnSpc>
                <a:spcPts val="4550"/>
              </a:lnSpc>
            </a:pPr>
            <a:endParaRPr dirty="0"/>
          </a:p>
        </p:txBody>
      </p:sp>
      <p:sp>
        <p:nvSpPr>
          <p:cNvPr id="9" name="TextBox 9"/>
          <p:cNvSpPr txBox="1"/>
          <p:nvPr/>
        </p:nvSpPr>
        <p:spPr>
          <a:xfrm>
            <a:off x="746073" y="572314"/>
            <a:ext cx="15814328" cy="1049070"/>
          </a:xfrm>
          <a:prstGeom prst="rect">
            <a:avLst/>
          </a:prstGeom>
        </p:spPr>
        <p:txBody>
          <a:bodyPr lIns="0" tIns="0" rIns="0" bIns="0" anchor="t">
            <a:spAutoFit/>
          </a:bodyPr>
          <a:lstStyle/>
          <a:p>
            <a:pPr algn="ctr">
              <a:lnSpc>
                <a:spcPts val="8710"/>
              </a:lnSpc>
              <a:spcBef>
                <a:spcPct val="0"/>
              </a:spcBef>
              <a:defRPr sz="6700" b="1">
                <a:solidFill>
                  <a:srgbClr val="613169"/>
                </a:solidFill>
                <a:latin typeface="Montserrat Bold"/>
                <a:ea typeface="Montserrat Bold"/>
                <a:cs typeface="Montserrat Bold"/>
                <a:sym typeface="Montserrat Bold"/>
              </a:defRPr>
            </a:pPr>
            <a:r>
              <a:rPr lang="en-US" dirty="0" err="1"/>
              <a:t>Đăng</a:t>
            </a:r>
            <a:r>
              <a:rPr lang="en-US" dirty="0"/>
              <a:t> </a:t>
            </a:r>
            <a:r>
              <a:rPr lang="en-US" dirty="0" err="1"/>
              <a:t>bài</a:t>
            </a:r>
            <a:r>
              <a:rPr lang="en-US" dirty="0"/>
              <a:t> </a:t>
            </a:r>
            <a:r>
              <a:rPr dirty="0" err="1"/>
              <a:t>trên</a:t>
            </a:r>
            <a:r>
              <a:rPr dirty="0"/>
              <a:t> blog </a:t>
            </a:r>
            <a:r>
              <a:rPr dirty="0" err="1"/>
              <a:t>hoặc</a:t>
            </a:r>
            <a:r>
              <a:rPr dirty="0"/>
              <a:t> </a:t>
            </a:r>
            <a:r>
              <a:rPr dirty="0" err="1"/>
              <a:t>trang</a:t>
            </a:r>
            <a:r>
              <a:rPr dirty="0"/>
              <a:t> </a:t>
            </a:r>
            <a:r>
              <a:rPr dirty="0" err="1"/>
              <a:t>chủ</a:t>
            </a:r>
            <a:endParaRPr dirty="0"/>
          </a:p>
        </p:txBody>
      </p:sp>
      <p:sp>
        <p:nvSpPr>
          <p:cNvPr id="10" name="Freeform 10"/>
          <p:cNvSpPr/>
          <p:nvPr/>
        </p:nvSpPr>
        <p:spPr>
          <a:xfrm>
            <a:off x="14082483" y="4148023"/>
            <a:ext cx="3783963" cy="2951491"/>
          </a:xfrm>
          <a:custGeom>
            <a:avLst/>
            <a:gdLst/>
            <a:ahLst/>
            <a:cxnLst/>
            <a:rect l="l" t="t" r="r" b="b"/>
            <a:pathLst>
              <a:path w="3783963" h="2951491">
                <a:moveTo>
                  <a:pt x="0" y="0"/>
                </a:moveTo>
                <a:lnTo>
                  <a:pt x="3783964" y="0"/>
                </a:lnTo>
                <a:lnTo>
                  <a:pt x="3783964" y="2951491"/>
                </a:lnTo>
                <a:lnTo>
                  <a:pt x="0" y="29514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54827" y="678280"/>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3">
              <a:alphaModFix amt="19999"/>
              <a:extLst>
                <a:ext uri="{96DAC541-7B7A-43D3-8B79-37D633B846F1}">
                  <asvg:svgBlip xmlns:asvg="http://schemas.microsoft.com/office/drawing/2016/SVG/main" r:embed="rId4"/>
                </a:ext>
              </a:extLst>
            </a:blip>
            <a:stretch>
              <a:fillRect l="-121" r="-121"/>
            </a:stretch>
          </a:blipFill>
        </p:spPr>
        <p:txBody>
          <a:bodyPr/>
          <a:lstStyle/>
          <a:p>
            <a:endParaRPr lang="en-US"/>
          </a:p>
        </p:txBody>
      </p:sp>
      <p:grpSp>
        <p:nvGrpSpPr>
          <p:cNvPr id="3" name="Group 3"/>
          <p:cNvGrpSpPr/>
          <p:nvPr/>
        </p:nvGrpSpPr>
        <p:grpSpPr>
          <a:xfrm>
            <a:off x="10028195" y="2185350"/>
            <a:ext cx="7531603" cy="6210263"/>
            <a:chOff x="0" y="0"/>
            <a:chExt cx="1983632" cy="1635625"/>
          </a:xfrm>
        </p:grpSpPr>
        <p:sp>
          <p:nvSpPr>
            <p:cNvPr id="4" name="Freeform 4"/>
            <p:cNvSpPr/>
            <p:nvPr/>
          </p:nvSpPr>
          <p:spPr>
            <a:xfrm>
              <a:off x="0" y="0"/>
              <a:ext cx="1983632" cy="1635625"/>
            </a:xfrm>
            <a:custGeom>
              <a:avLst/>
              <a:gdLst/>
              <a:ahLst/>
              <a:cxnLst/>
              <a:rect l="l" t="t" r="r" b="b"/>
              <a:pathLst>
                <a:path w="1983632" h="1635625">
                  <a:moveTo>
                    <a:pt x="0" y="0"/>
                  </a:moveTo>
                  <a:lnTo>
                    <a:pt x="1983632" y="0"/>
                  </a:lnTo>
                  <a:lnTo>
                    <a:pt x="1983632" y="1635625"/>
                  </a:lnTo>
                  <a:lnTo>
                    <a:pt x="0" y="1635625"/>
                  </a:lnTo>
                  <a:close/>
                </a:path>
              </a:pathLst>
            </a:custGeom>
            <a:solidFill>
              <a:srgbClr val="613169"/>
            </a:solidFill>
          </p:spPr>
          <p:txBody>
            <a:bodyPr/>
            <a:lstStyle/>
            <a:p>
              <a:endParaRPr lang="en-US"/>
            </a:p>
          </p:txBody>
        </p:sp>
        <p:sp>
          <p:nvSpPr>
            <p:cNvPr id="5" name="TextBox 5"/>
            <p:cNvSpPr txBox="1"/>
            <p:nvPr/>
          </p:nvSpPr>
          <p:spPr>
            <a:xfrm>
              <a:off x="0" y="-38100"/>
              <a:ext cx="1983632" cy="1673725"/>
            </a:xfrm>
            <a:prstGeom prst="rect">
              <a:avLst/>
            </a:prstGeom>
          </p:spPr>
          <p:txBody>
            <a:bodyPr lIns="50800" tIns="50800" rIns="50800" bIns="50800" anchor="ctr"/>
            <a:lstStyle/>
            <a:p>
              <a:pPr algn="ctr">
                <a:lnSpc>
                  <a:spcPts val="2659"/>
                </a:lnSpc>
              </a:pPr>
              <a:endParaRPr/>
            </a:p>
          </p:txBody>
        </p:sp>
      </p:grpSp>
      <p:sp>
        <p:nvSpPr>
          <p:cNvPr id="6" name="Freeform 6"/>
          <p:cNvSpPr/>
          <p:nvPr/>
        </p:nvSpPr>
        <p:spPr>
          <a:xfrm rot="2367958">
            <a:off x="-408093" y="5193985"/>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3">
              <a:alphaModFix amt="14000"/>
              <a:extLst>
                <a:ext uri="{96DAC541-7B7A-43D3-8B79-37D633B846F1}">
                  <asvg:svgBlip xmlns:asvg="http://schemas.microsoft.com/office/drawing/2016/SVG/main" r:embed="rId4"/>
                </a:ext>
              </a:extLst>
            </a:blip>
            <a:stretch>
              <a:fillRect l="-121" r="-121"/>
            </a:stretch>
          </a:blipFill>
        </p:spPr>
        <p:txBody>
          <a:bodyPr/>
          <a:lstStyle/>
          <a:p>
            <a:endParaRPr lang="en-US"/>
          </a:p>
        </p:txBody>
      </p:sp>
      <p:grpSp>
        <p:nvGrpSpPr>
          <p:cNvPr id="7" name="Group 7"/>
          <p:cNvGrpSpPr/>
          <p:nvPr/>
        </p:nvGrpSpPr>
        <p:grpSpPr>
          <a:xfrm>
            <a:off x="552509" y="2541715"/>
            <a:ext cx="8591491" cy="752257"/>
            <a:chOff x="0" y="0"/>
            <a:chExt cx="11455322" cy="1003010"/>
          </a:xfrm>
        </p:grpSpPr>
        <p:grpSp>
          <p:nvGrpSpPr>
            <p:cNvPr id="8" name="Group 8"/>
            <p:cNvGrpSpPr/>
            <p:nvPr/>
          </p:nvGrpSpPr>
          <p:grpSpPr>
            <a:xfrm>
              <a:off x="0" y="0"/>
              <a:ext cx="11455322" cy="1003010"/>
              <a:chOff x="0" y="0"/>
              <a:chExt cx="9132344" cy="799613"/>
            </a:xfrm>
          </p:grpSpPr>
          <p:sp>
            <p:nvSpPr>
              <p:cNvPr id="9" name="Freeform 9"/>
              <p:cNvSpPr/>
              <p:nvPr/>
            </p:nvSpPr>
            <p:spPr>
              <a:xfrm>
                <a:off x="0" y="0"/>
                <a:ext cx="9132344" cy="799614"/>
              </a:xfrm>
              <a:custGeom>
                <a:avLst/>
                <a:gdLst/>
                <a:ahLst/>
                <a:cxnLst/>
                <a:rect l="l" t="t" r="r" b="b"/>
                <a:pathLst>
                  <a:path w="9132344" h="799614">
                    <a:moveTo>
                      <a:pt x="9007884" y="799613"/>
                    </a:moveTo>
                    <a:lnTo>
                      <a:pt x="124460" y="799613"/>
                    </a:lnTo>
                    <a:cubicBezTo>
                      <a:pt x="55880" y="799613"/>
                      <a:pt x="0" y="743733"/>
                      <a:pt x="0" y="675153"/>
                    </a:cubicBezTo>
                    <a:lnTo>
                      <a:pt x="0" y="124460"/>
                    </a:lnTo>
                    <a:cubicBezTo>
                      <a:pt x="0" y="55880"/>
                      <a:pt x="55880" y="0"/>
                      <a:pt x="124460" y="0"/>
                    </a:cubicBezTo>
                    <a:lnTo>
                      <a:pt x="9007884" y="0"/>
                    </a:lnTo>
                    <a:cubicBezTo>
                      <a:pt x="9076464" y="0"/>
                      <a:pt x="9132344" y="55880"/>
                      <a:pt x="9132344" y="124460"/>
                    </a:cubicBezTo>
                    <a:lnTo>
                      <a:pt x="9132344" y="675154"/>
                    </a:lnTo>
                    <a:cubicBezTo>
                      <a:pt x="9132344" y="743733"/>
                      <a:pt x="9076464" y="799614"/>
                      <a:pt x="9007884" y="799614"/>
                    </a:cubicBezTo>
                    <a:close/>
                  </a:path>
                </a:pathLst>
              </a:custGeom>
              <a:solidFill>
                <a:srgbClr val="613169"/>
              </a:solidFill>
            </p:spPr>
            <p:txBody>
              <a:bodyPr/>
              <a:lstStyle/>
              <a:p>
                <a:endParaRPr lang="en-US"/>
              </a:p>
            </p:txBody>
          </p:sp>
        </p:grpSp>
        <p:sp>
          <p:nvSpPr>
            <p:cNvPr id="10" name="TextBox 10"/>
            <p:cNvSpPr txBox="1"/>
            <p:nvPr/>
          </p:nvSpPr>
          <p:spPr>
            <a:xfrm>
              <a:off x="331742" y="102513"/>
              <a:ext cx="10432892" cy="750358"/>
            </a:xfrm>
            <a:prstGeom prst="rect">
              <a:avLst/>
            </a:prstGeom>
          </p:spPr>
          <p:txBody>
            <a:bodyPr lIns="0" tIns="0" rIns="0" bIns="0" anchor="t">
              <a:spAutoFit/>
            </a:bodyPr>
            <a:lstStyle/>
            <a:p>
              <a:pPr marL="0" lvl="0" indent="0" algn="ctr">
                <a:lnSpc>
                  <a:spcPts val="4550"/>
                </a:lnSpc>
                <a:defRPr sz="3500" b="1">
                  <a:solidFill>
                    <a:srgbClr val="FFFFFF"/>
                  </a:solidFill>
                  <a:latin typeface="Roboto Bold"/>
                  <a:ea typeface="Roboto Bold"/>
                  <a:cs typeface="Roboto Bold"/>
                  <a:sym typeface="Roboto Bold"/>
                </a:defRPr>
              </a:pPr>
              <a:r>
                <a:rPr dirty="0"/>
                <a:t>Thông tin </a:t>
              </a:r>
              <a:r>
                <a:rPr dirty="0" err="1"/>
                <a:t>cập</a:t>
              </a:r>
              <a:r>
                <a:rPr dirty="0"/>
                <a:t> </a:t>
              </a:r>
              <a:r>
                <a:rPr dirty="0" err="1"/>
                <a:t>nhật</a:t>
              </a:r>
              <a:r>
                <a:rPr dirty="0"/>
                <a:t> </a:t>
              </a:r>
              <a:r>
                <a:rPr dirty="0" err="1"/>
                <a:t>tạo</a:t>
              </a:r>
              <a:r>
                <a:rPr dirty="0"/>
                <a:t> </a:t>
              </a:r>
              <a:r>
                <a:rPr dirty="0" err="1"/>
                <a:t>tín</a:t>
              </a:r>
              <a:r>
                <a:rPr dirty="0"/>
                <a:t> </a:t>
              </a:r>
              <a:r>
                <a:rPr dirty="0" err="1"/>
                <a:t>hiệu</a:t>
              </a:r>
              <a:r>
                <a:rPr dirty="0"/>
                <a:t> </a:t>
              </a:r>
              <a:r>
                <a:rPr dirty="0" err="1"/>
                <a:t>tích</a:t>
              </a:r>
              <a:r>
                <a:rPr dirty="0"/>
                <a:t> </a:t>
              </a:r>
              <a:r>
                <a:rPr dirty="0" err="1"/>
                <a:t>cực</a:t>
              </a:r>
              <a:endParaRPr dirty="0"/>
            </a:p>
          </p:txBody>
        </p:sp>
      </p:grpSp>
      <p:sp>
        <p:nvSpPr>
          <p:cNvPr id="11" name="Freeform 11"/>
          <p:cNvSpPr/>
          <p:nvPr/>
        </p:nvSpPr>
        <p:spPr>
          <a:xfrm>
            <a:off x="10164843" y="2296429"/>
            <a:ext cx="7258308" cy="5988104"/>
          </a:xfrm>
          <a:custGeom>
            <a:avLst/>
            <a:gdLst/>
            <a:ahLst/>
            <a:cxnLst/>
            <a:rect l="l" t="t" r="r" b="b"/>
            <a:pathLst>
              <a:path w="7258308" h="5988104">
                <a:moveTo>
                  <a:pt x="0" y="0"/>
                </a:moveTo>
                <a:lnTo>
                  <a:pt x="7258308" y="0"/>
                </a:lnTo>
                <a:lnTo>
                  <a:pt x="7258308" y="5988104"/>
                </a:lnTo>
                <a:lnTo>
                  <a:pt x="0" y="5988104"/>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2303915" y="117461"/>
            <a:ext cx="14166467" cy="109601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t>Cách viết thông tin cập nhật</a:t>
            </a:r>
          </a:p>
        </p:txBody>
      </p:sp>
      <p:sp>
        <p:nvSpPr>
          <p:cNvPr id="13" name="TextBox 13"/>
          <p:cNvSpPr txBox="1"/>
          <p:nvPr/>
        </p:nvSpPr>
        <p:spPr>
          <a:xfrm>
            <a:off x="552509" y="3588107"/>
            <a:ext cx="8591491" cy="1072515"/>
          </a:xfrm>
          <a:prstGeom prst="rect">
            <a:avLst/>
          </a:prstGeom>
        </p:spPr>
        <p:txBody>
          <a:bodyPr lIns="0" tIns="0" rIns="0" bIns="0" anchor="t">
            <a:spAutoFit/>
          </a:bodyPr>
          <a:lstStyle/>
          <a:p>
            <a:pPr algn="ctr">
              <a:lnSpc>
                <a:spcPts val="4290"/>
              </a:lnSpc>
              <a:spcBef>
                <a:spcPct val="0"/>
              </a:spcBef>
              <a:defRPr sz="3300" b="1" i="1">
                <a:solidFill>
                  <a:srgbClr val="000000"/>
                </a:solidFill>
                <a:latin typeface="Montserrat Bold Italics"/>
                <a:ea typeface="Montserrat Bold Italics"/>
                <a:cs typeface="Montserrat Bold Italics"/>
                <a:sym typeface="Montserrat Bold Italics"/>
              </a:defRPr>
            </a:pPr>
            <a:r>
              <a:rPr dirty="0"/>
              <a:t>Chia </a:t>
            </a:r>
            <a:r>
              <a:rPr dirty="0" err="1"/>
              <a:t>sẻ</a:t>
            </a:r>
            <a:r>
              <a:rPr dirty="0"/>
              <a:t> </a:t>
            </a:r>
            <a:r>
              <a:rPr dirty="0" err="1"/>
              <a:t>với</a:t>
            </a:r>
            <a:r>
              <a:rPr dirty="0"/>
              <a:t> Google </a:t>
            </a:r>
            <a:r>
              <a:rPr dirty="0" err="1"/>
              <a:t>tình</a:t>
            </a:r>
            <a:r>
              <a:rPr dirty="0"/>
              <a:t> </a:t>
            </a:r>
            <a:r>
              <a:rPr dirty="0" err="1"/>
              <a:t>hình</a:t>
            </a:r>
            <a:endParaRPr lang="en-US" dirty="0"/>
          </a:p>
          <a:p>
            <a:pPr algn="ctr">
              <a:lnSpc>
                <a:spcPts val="4290"/>
              </a:lnSpc>
              <a:spcBef>
                <a:spcPct val="0"/>
              </a:spcBef>
              <a:defRPr sz="3300" b="1" i="1">
                <a:solidFill>
                  <a:srgbClr val="000000"/>
                </a:solidFill>
                <a:latin typeface="Montserrat Bold Italics"/>
                <a:ea typeface="Montserrat Bold Italics"/>
                <a:cs typeface="Montserrat Bold Italics"/>
                <a:sym typeface="Montserrat Bold Italics"/>
              </a:defRPr>
            </a:pPr>
            <a:r>
              <a:rPr dirty="0" err="1"/>
              <a:t>của</a:t>
            </a:r>
            <a:r>
              <a:rPr dirty="0"/>
              <a:t> </a:t>
            </a:r>
            <a:r>
              <a:rPr dirty="0" err="1"/>
              <a:t>cơ</a:t>
            </a:r>
            <a:r>
              <a:rPr dirty="0"/>
              <a:t> </a:t>
            </a:r>
            <a:r>
              <a:rPr dirty="0" err="1"/>
              <a:t>sở</a:t>
            </a:r>
            <a:r>
              <a:rPr dirty="0"/>
              <a:t> </a:t>
            </a:r>
            <a:r>
              <a:rPr dirty="0" err="1"/>
              <a:t>kinh</a:t>
            </a:r>
            <a:r>
              <a:rPr dirty="0"/>
              <a:t> </a:t>
            </a:r>
            <a:r>
              <a:rPr dirty="0" err="1"/>
              <a:t>doanh</a:t>
            </a:r>
            <a:r>
              <a:rPr dirty="0"/>
              <a:t> </a:t>
            </a:r>
          </a:p>
        </p:txBody>
      </p:sp>
      <p:sp>
        <p:nvSpPr>
          <p:cNvPr id="14" name="TextBox 14"/>
          <p:cNvSpPr txBox="1"/>
          <p:nvPr/>
        </p:nvSpPr>
        <p:spPr>
          <a:xfrm>
            <a:off x="552509" y="4865387"/>
            <a:ext cx="8591491" cy="3422650"/>
          </a:xfrm>
          <a:prstGeom prst="rect">
            <a:avLst/>
          </a:prstGeom>
        </p:spPr>
        <p:txBody>
          <a:bodyPr lIns="0" tIns="0" rIns="0" bIns="0" anchor="t">
            <a:spAutoFit/>
          </a:bodyPr>
          <a:lstStyle/>
          <a:p>
            <a:pPr marL="755651" lvl="1" indent="-377825" algn="l">
              <a:lnSpc>
                <a:spcPts val="4550"/>
              </a:lnSpc>
              <a:buFont typeface="Arial"/>
              <a:buChar char="•"/>
              <a:defRPr sz="3500">
                <a:solidFill>
                  <a:srgbClr val="000000"/>
                </a:solidFill>
                <a:latin typeface="Montserrat"/>
                <a:ea typeface="Montserrat"/>
                <a:cs typeface="Montserrat"/>
                <a:sym typeface="Montserrat"/>
              </a:defRPr>
            </a:pPr>
            <a:r>
              <a:t>Luôn cập nhật hồ sơ mới nhất </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t>Cho phép tận dụng từ khóa</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t>Thêm dữ liệu cho thuật toán</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t>Liên kết đến trang web có liên quan</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t>Nội dung xuất hiện trong kết quả tìm kiếm!</a:t>
            </a:r>
          </a:p>
          <a:p>
            <a:pPr algn="l">
              <a:lnSpc>
                <a:spcPts val="4550"/>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714736" y="-150999"/>
            <a:ext cx="3731658" cy="6152516"/>
          </a:xfrm>
          <a:custGeom>
            <a:avLst/>
            <a:gdLst/>
            <a:ahLst/>
            <a:cxnLst/>
            <a:rect l="l" t="t" r="r" b="b"/>
            <a:pathLst>
              <a:path w="3731658" h="6152516">
                <a:moveTo>
                  <a:pt x="0" y="0"/>
                </a:moveTo>
                <a:lnTo>
                  <a:pt x="3731658" y="0"/>
                </a:lnTo>
                <a:lnTo>
                  <a:pt x="3731658" y="6152517"/>
                </a:lnTo>
                <a:lnTo>
                  <a:pt x="0" y="6152517"/>
                </a:lnTo>
                <a:lnTo>
                  <a:pt x="0" y="0"/>
                </a:lnTo>
                <a:close/>
              </a:path>
            </a:pathLst>
          </a:custGeom>
          <a:blipFill>
            <a:blip r:embed="rId2">
              <a:alphaModFix amt="19999"/>
              <a:extLst>
                <a:ext uri="{96DAC541-7B7A-43D3-8B79-37D633B846F1}">
                  <asvg:svgBlip xmlns:asvg="http://schemas.microsoft.com/office/drawing/2016/SVG/main" r:embed="rId3"/>
                </a:ext>
              </a:extLst>
            </a:blip>
            <a:stretch>
              <a:fillRect l="-286" r="-286"/>
            </a:stretch>
          </a:blipFill>
        </p:spPr>
        <p:txBody>
          <a:bodyPr/>
          <a:lstStyle/>
          <a:p>
            <a:endParaRPr lang="en-US"/>
          </a:p>
        </p:txBody>
      </p:sp>
      <p:sp>
        <p:nvSpPr>
          <p:cNvPr id="3" name="Freeform 3"/>
          <p:cNvSpPr/>
          <p:nvPr/>
        </p:nvSpPr>
        <p:spPr>
          <a:xfrm rot="2367958">
            <a:off x="-428481" y="61778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2">
              <a:alphaModFix amt="10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4" name="TextBox 4"/>
          <p:cNvSpPr txBox="1"/>
          <p:nvPr/>
        </p:nvSpPr>
        <p:spPr>
          <a:xfrm>
            <a:off x="0" y="165179"/>
            <a:ext cx="18288000" cy="109601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rPr dirty="0" err="1"/>
              <a:t>Tại</a:t>
            </a:r>
            <a:r>
              <a:rPr dirty="0"/>
              <a:t> </a:t>
            </a:r>
            <a:r>
              <a:rPr dirty="0" err="1"/>
              <a:t>sao</a:t>
            </a:r>
            <a:r>
              <a:rPr dirty="0"/>
              <a:t> </a:t>
            </a:r>
            <a:r>
              <a:rPr dirty="0" err="1"/>
              <a:t>đầu</a:t>
            </a:r>
            <a:r>
              <a:rPr dirty="0"/>
              <a:t> </a:t>
            </a:r>
            <a:r>
              <a:rPr dirty="0" err="1"/>
              <a:t>tư</a:t>
            </a:r>
            <a:r>
              <a:rPr dirty="0"/>
              <a:t> </a:t>
            </a:r>
            <a:r>
              <a:rPr dirty="0" err="1"/>
              <a:t>vào</a:t>
            </a:r>
            <a:r>
              <a:rPr dirty="0"/>
              <a:t> SEO </a:t>
            </a:r>
            <a:r>
              <a:rPr dirty="0" err="1"/>
              <a:t>địa</a:t>
            </a:r>
            <a:r>
              <a:rPr dirty="0"/>
              <a:t> </a:t>
            </a:r>
            <a:r>
              <a:rPr dirty="0" err="1"/>
              <a:t>điểm</a:t>
            </a:r>
            <a:r>
              <a:rPr dirty="0"/>
              <a:t> </a:t>
            </a:r>
            <a:r>
              <a:rPr dirty="0" err="1"/>
              <a:t>lân</a:t>
            </a:r>
            <a:r>
              <a:rPr dirty="0"/>
              <a:t> </a:t>
            </a:r>
            <a:r>
              <a:rPr dirty="0" err="1"/>
              <a:t>cận</a:t>
            </a:r>
            <a:r>
              <a:rPr dirty="0"/>
              <a:t>?</a:t>
            </a:r>
          </a:p>
        </p:txBody>
      </p:sp>
      <p:pic>
        <p:nvPicPr>
          <p:cNvPr id="5" name="Picture 5"/>
          <p:cNvPicPr>
            <a:picLocks noChangeAspect="1"/>
          </p:cNvPicPr>
          <p:nvPr/>
        </p:nvPicPr>
        <p:blipFill>
          <a:blip r:embed="rId4"/>
          <a:stretch>
            <a:fillRect/>
          </a:stretch>
        </p:blipFill>
        <p:spPr>
          <a:xfrm rot="-8526359">
            <a:off x="828346" y="2424424"/>
            <a:ext cx="4040248" cy="4040248"/>
          </a:xfrm>
          <a:prstGeom prst="rect">
            <a:avLst/>
          </a:prstGeom>
        </p:spPr>
      </p:pic>
      <p:pic>
        <p:nvPicPr>
          <p:cNvPr id="6" name="Picture 6"/>
          <p:cNvPicPr>
            <a:picLocks noChangeAspect="1"/>
          </p:cNvPicPr>
          <p:nvPr/>
        </p:nvPicPr>
        <p:blipFill>
          <a:blip r:embed="rId5"/>
          <a:stretch>
            <a:fillRect/>
          </a:stretch>
        </p:blipFill>
        <p:spPr>
          <a:xfrm rot="8335355">
            <a:off x="6996547" y="2441049"/>
            <a:ext cx="4013284" cy="4013284"/>
          </a:xfrm>
          <a:prstGeom prst="rect">
            <a:avLst/>
          </a:prstGeom>
        </p:spPr>
      </p:pic>
      <p:pic>
        <p:nvPicPr>
          <p:cNvPr id="7" name="Picture 7"/>
          <p:cNvPicPr>
            <a:picLocks noChangeAspect="1"/>
          </p:cNvPicPr>
          <p:nvPr/>
        </p:nvPicPr>
        <p:blipFill>
          <a:blip r:embed="rId6"/>
          <a:stretch>
            <a:fillRect/>
          </a:stretch>
        </p:blipFill>
        <p:spPr>
          <a:xfrm rot="6978039">
            <a:off x="13256966" y="2402643"/>
            <a:ext cx="4007100" cy="4007100"/>
          </a:xfrm>
          <a:prstGeom prst="rect">
            <a:avLst/>
          </a:prstGeom>
        </p:spPr>
      </p:pic>
      <p:sp>
        <p:nvSpPr>
          <p:cNvPr id="8" name="TextBox 8"/>
          <p:cNvSpPr txBox="1"/>
          <p:nvPr/>
        </p:nvSpPr>
        <p:spPr>
          <a:xfrm>
            <a:off x="2212978" y="6738011"/>
            <a:ext cx="1290235" cy="752476"/>
          </a:xfrm>
          <a:prstGeom prst="rect">
            <a:avLst/>
          </a:prstGeom>
        </p:spPr>
        <p:txBody>
          <a:bodyPr lIns="0" tIns="0" rIns="0" bIns="0" anchor="t">
            <a:spAutoFit/>
          </a:bodyPr>
          <a:lstStyle/>
          <a:p>
            <a:pPr algn="l">
              <a:lnSpc>
                <a:spcPts val="6299"/>
              </a:lnSpc>
              <a:defRPr sz="4499" b="1">
                <a:solidFill>
                  <a:srgbClr val="000000"/>
                </a:solidFill>
                <a:latin typeface="Montserrat Bold"/>
                <a:ea typeface="Montserrat Bold"/>
                <a:cs typeface="Montserrat Bold"/>
                <a:sym typeface="Montserrat Bold"/>
              </a:defRPr>
            </a:pPr>
            <a:r>
              <a:t>46%</a:t>
            </a:r>
          </a:p>
        </p:txBody>
      </p:sp>
      <p:sp>
        <p:nvSpPr>
          <p:cNvPr id="9" name="TextBox 9"/>
          <p:cNvSpPr txBox="1"/>
          <p:nvPr/>
        </p:nvSpPr>
        <p:spPr>
          <a:xfrm>
            <a:off x="8498883" y="6738011"/>
            <a:ext cx="1290235" cy="752476"/>
          </a:xfrm>
          <a:prstGeom prst="rect">
            <a:avLst/>
          </a:prstGeom>
        </p:spPr>
        <p:txBody>
          <a:bodyPr lIns="0" tIns="0" rIns="0" bIns="0" anchor="t">
            <a:spAutoFit/>
          </a:bodyPr>
          <a:lstStyle/>
          <a:p>
            <a:pPr algn="l">
              <a:lnSpc>
                <a:spcPts val="6299"/>
              </a:lnSpc>
              <a:defRPr sz="4499" b="1">
                <a:solidFill>
                  <a:srgbClr val="000000"/>
                </a:solidFill>
                <a:latin typeface="Montserrat Bold"/>
                <a:ea typeface="Montserrat Bold"/>
                <a:cs typeface="Montserrat Bold"/>
                <a:sym typeface="Montserrat Bold"/>
              </a:defRPr>
            </a:pPr>
            <a:r>
              <a:t>72%</a:t>
            </a:r>
          </a:p>
        </p:txBody>
      </p:sp>
      <p:sp>
        <p:nvSpPr>
          <p:cNvPr id="10" name="TextBox 10"/>
          <p:cNvSpPr txBox="1"/>
          <p:nvPr/>
        </p:nvSpPr>
        <p:spPr>
          <a:xfrm>
            <a:off x="14693850" y="6738011"/>
            <a:ext cx="1290235" cy="752476"/>
          </a:xfrm>
          <a:prstGeom prst="rect">
            <a:avLst/>
          </a:prstGeom>
        </p:spPr>
        <p:txBody>
          <a:bodyPr lIns="0" tIns="0" rIns="0" bIns="0" anchor="t">
            <a:spAutoFit/>
          </a:bodyPr>
          <a:lstStyle/>
          <a:p>
            <a:pPr algn="l">
              <a:lnSpc>
                <a:spcPts val="6299"/>
              </a:lnSpc>
              <a:defRPr sz="4499" b="1">
                <a:solidFill>
                  <a:srgbClr val="000000"/>
                </a:solidFill>
                <a:latin typeface="Montserrat Bold"/>
                <a:ea typeface="Montserrat Bold"/>
                <a:cs typeface="Montserrat Bold"/>
                <a:sym typeface="Montserrat Bold"/>
              </a:defRPr>
            </a:pPr>
            <a:r>
              <a:t>86%</a:t>
            </a:r>
          </a:p>
        </p:txBody>
      </p:sp>
      <p:sp>
        <p:nvSpPr>
          <p:cNvPr id="11" name="TextBox 11"/>
          <p:cNvSpPr txBox="1"/>
          <p:nvPr/>
        </p:nvSpPr>
        <p:spPr>
          <a:xfrm>
            <a:off x="850979" y="7719195"/>
            <a:ext cx="4014232" cy="1088824"/>
          </a:xfrm>
          <a:prstGeom prst="rect">
            <a:avLst/>
          </a:prstGeom>
        </p:spPr>
        <p:txBody>
          <a:bodyPr lIns="0" tIns="0" rIns="0" bIns="0" anchor="t">
            <a:spAutoFit/>
          </a:bodyPr>
          <a:lstStyle/>
          <a:p>
            <a:pPr algn="ctr">
              <a:lnSpc>
                <a:spcPts val="4374"/>
              </a:lnSpc>
              <a:defRPr sz="3499">
                <a:solidFill>
                  <a:srgbClr val="000000"/>
                </a:solidFill>
                <a:latin typeface="Montserrat"/>
                <a:ea typeface="Montserrat"/>
                <a:cs typeface="Montserrat"/>
                <a:sym typeface="Montserrat"/>
              </a:defRPr>
            </a:pPr>
            <a:r>
              <a:rPr sz="2800" dirty="0" err="1"/>
              <a:t>tất</a:t>
            </a:r>
            <a:r>
              <a:rPr sz="2800" dirty="0"/>
              <a:t> </a:t>
            </a:r>
            <a:r>
              <a:rPr sz="2800" dirty="0" err="1"/>
              <a:t>cả</a:t>
            </a:r>
            <a:r>
              <a:rPr sz="2800" dirty="0"/>
              <a:t> </a:t>
            </a:r>
            <a:r>
              <a:rPr sz="2800" dirty="0" err="1"/>
              <a:t>lượt</a:t>
            </a:r>
            <a:r>
              <a:rPr sz="2800" dirty="0"/>
              <a:t> </a:t>
            </a:r>
            <a:r>
              <a:rPr sz="2800" dirty="0" err="1"/>
              <a:t>tìm</a:t>
            </a:r>
            <a:r>
              <a:rPr sz="2800" dirty="0"/>
              <a:t> </a:t>
            </a:r>
            <a:r>
              <a:rPr sz="2800" dirty="0" err="1"/>
              <a:t>kiếm</a:t>
            </a:r>
            <a:r>
              <a:rPr sz="2800" dirty="0"/>
              <a:t> </a:t>
            </a:r>
            <a:r>
              <a:rPr sz="2800" dirty="0" err="1"/>
              <a:t>liên</a:t>
            </a:r>
            <a:r>
              <a:rPr sz="2800" dirty="0"/>
              <a:t> </a:t>
            </a:r>
            <a:r>
              <a:rPr sz="2800" dirty="0" err="1"/>
              <a:t>quan</a:t>
            </a:r>
            <a:r>
              <a:rPr sz="2800" dirty="0"/>
              <a:t> </a:t>
            </a:r>
            <a:r>
              <a:rPr sz="2800" dirty="0" err="1"/>
              <a:t>đến</a:t>
            </a:r>
            <a:r>
              <a:rPr sz="2800" dirty="0"/>
              <a:t> </a:t>
            </a:r>
            <a:r>
              <a:rPr sz="2800" dirty="0" err="1"/>
              <a:t>vị</a:t>
            </a:r>
            <a:r>
              <a:rPr sz="2800" dirty="0"/>
              <a:t> </a:t>
            </a:r>
            <a:r>
              <a:rPr sz="2800" dirty="0" err="1"/>
              <a:t>trí</a:t>
            </a:r>
            <a:r>
              <a:rPr sz="2800" dirty="0"/>
              <a:t> </a:t>
            </a:r>
          </a:p>
        </p:txBody>
      </p:sp>
      <p:sp>
        <p:nvSpPr>
          <p:cNvPr id="12" name="TextBox 12"/>
          <p:cNvSpPr txBox="1"/>
          <p:nvPr/>
        </p:nvSpPr>
        <p:spPr>
          <a:xfrm>
            <a:off x="6461571" y="7567169"/>
            <a:ext cx="5083235" cy="2204706"/>
          </a:xfrm>
          <a:prstGeom prst="rect">
            <a:avLst/>
          </a:prstGeom>
        </p:spPr>
        <p:txBody>
          <a:bodyPr lIns="0" tIns="0" rIns="0" bIns="0" anchor="t">
            <a:spAutoFit/>
          </a:bodyPr>
          <a:lstStyle/>
          <a:p>
            <a:pPr algn="ctr">
              <a:lnSpc>
                <a:spcPts val="4374"/>
              </a:lnSpc>
              <a:defRPr sz="3499">
                <a:solidFill>
                  <a:srgbClr val="000000"/>
                </a:solidFill>
                <a:latin typeface="Montserrat"/>
                <a:ea typeface="Montserrat"/>
                <a:cs typeface="Montserrat"/>
                <a:sym typeface="Montserrat"/>
              </a:defRPr>
            </a:pPr>
            <a:r>
              <a:rPr sz="2800" dirty="0" err="1"/>
              <a:t>người</a:t>
            </a:r>
            <a:r>
              <a:rPr sz="2800" dirty="0"/>
              <a:t> </a:t>
            </a:r>
            <a:r>
              <a:rPr sz="2800" dirty="0" err="1"/>
              <a:t>tiêu</a:t>
            </a:r>
            <a:r>
              <a:rPr sz="2800" dirty="0"/>
              <a:t> </a:t>
            </a:r>
            <a:r>
              <a:rPr sz="2800" dirty="0" err="1"/>
              <a:t>dùng</a:t>
            </a:r>
            <a:r>
              <a:rPr sz="2800" dirty="0"/>
              <a:t> </a:t>
            </a:r>
            <a:r>
              <a:rPr sz="2800" dirty="0" err="1"/>
              <a:t>tìm</a:t>
            </a:r>
            <a:r>
              <a:rPr sz="2800" dirty="0"/>
              <a:t> </a:t>
            </a:r>
            <a:r>
              <a:rPr sz="2800" dirty="0" err="1"/>
              <a:t>kiếm</a:t>
            </a:r>
            <a:r>
              <a:rPr sz="2800" dirty="0"/>
              <a:t> </a:t>
            </a:r>
            <a:r>
              <a:rPr sz="2800" dirty="0" err="1"/>
              <a:t>cơ</a:t>
            </a:r>
            <a:r>
              <a:rPr sz="2800" dirty="0"/>
              <a:t> </a:t>
            </a:r>
            <a:r>
              <a:rPr sz="2800" dirty="0" err="1"/>
              <a:t>sở</a:t>
            </a:r>
            <a:r>
              <a:rPr sz="2800" dirty="0"/>
              <a:t> </a:t>
            </a:r>
            <a:r>
              <a:rPr sz="2800" dirty="0" err="1"/>
              <a:t>kinh</a:t>
            </a:r>
            <a:r>
              <a:rPr sz="2800" dirty="0"/>
              <a:t> </a:t>
            </a:r>
            <a:r>
              <a:rPr sz="2800" dirty="0" err="1"/>
              <a:t>doanh</a:t>
            </a:r>
            <a:r>
              <a:rPr sz="2800" dirty="0"/>
              <a:t> </a:t>
            </a:r>
            <a:r>
              <a:rPr sz="2800" dirty="0" err="1"/>
              <a:t>lân</a:t>
            </a:r>
            <a:r>
              <a:rPr sz="2800" dirty="0"/>
              <a:t> </a:t>
            </a:r>
            <a:r>
              <a:rPr sz="2800" dirty="0" err="1"/>
              <a:t>cận</a:t>
            </a:r>
            <a:r>
              <a:rPr sz="2800" dirty="0"/>
              <a:t> </a:t>
            </a:r>
            <a:r>
              <a:rPr sz="2800" dirty="0" err="1"/>
              <a:t>sẽ</a:t>
            </a:r>
            <a:r>
              <a:rPr sz="2800" dirty="0"/>
              <a:t> </a:t>
            </a:r>
            <a:r>
              <a:rPr sz="2800" dirty="0" err="1"/>
              <a:t>ghé</a:t>
            </a:r>
            <a:r>
              <a:rPr sz="2800" dirty="0"/>
              <a:t> </a:t>
            </a:r>
            <a:r>
              <a:rPr sz="2800" dirty="0" err="1"/>
              <a:t>các</a:t>
            </a:r>
            <a:r>
              <a:rPr sz="2800" dirty="0"/>
              <a:t> </a:t>
            </a:r>
            <a:r>
              <a:rPr sz="2800" dirty="0" err="1"/>
              <a:t>hàng</a:t>
            </a:r>
            <a:r>
              <a:rPr sz="2800" dirty="0"/>
              <a:t> </a:t>
            </a:r>
            <a:r>
              <a:rPr sz="2800" dirty="0" err="1"/>
              <a:t>quán</a:t>
            </a:r>
            <a:r>
              <a:rPr sz="2800" dirty="0"/>
              <a:t> </a:t>
            </a:r>
            <a:r>
              <a:rPr sz="2800" dirty="0" err="1"/>
              <a:t>trong</a:t>
            </a:r>
            <a:r>
              <a:rPr sz="2800" dirty="0"/>
              <a:t> </a:t>
            </a:r>
            <a:r>
              <a:rPr sz="2800" dirty="0" err="1"/>
              <a:t>vòng</a:t>
            </a:r>
            <a:r>
              <a:rPr sz="2800" dirty="0"/>
              <a:t> </a:t>
            </a:r>
            <a:r>
              <a:rPr sz="2800" dirty="0" err="1"/>
              <a:t>năm</a:t>
            </a:r>
            <a:r>
              <a:rPr sz="2800" dirty="0"/>
              <a:t> </a:t>
            </a:r>
            <a:r>
              <a:rPr sz="2800" dirty="0" err="1"/>
              <a:t>dặm</a:t>
            </a:r>
            <a:r>
              <a:rPr sz="2800" dirty="0"/>
              <a:t> </a:t>
            </a:r>
          </a:p>
        </p:txBody>
      </p:sp>
      <p:sp>
        <p:nvSpPr>
          <p:cNvPr id="13" name="TextBox 13"/>
          <p:cNvSpPr txBox="1"/>
          <p:nvPr/>
        </p:nvSpPr>
        <p:spPr>
          <a:xfrm>
            <a:off x="13009564" y="7645943"/>
            <a:ext cx="4658807" cy="1640449"/>
          </a:xfrm>
          <a:prstGeom prst="rect">
            <a:avLst/>
          </a:prstGeom>
        </p:spPr>
        <p:txBody>
          <a:bodyPr lIns="0" tIns="0" rIns="0" bIns="0" anchor="t">
            <a:spAutoFit/>
          </a:bodyPr>
          <a:lstStyle/>
          <a:p>
            <a:pPr algn="ctr">
              <a:lnSpc>
                <a:spcPts val="4374"/>
              </a:lnSpc>
              <a:defRPr sz="3499">
                <a:solidFill>
                  <a:srgbClr val="000000"/>
                </a:solidFill>
              </a:defRPr>
            </a:pPr>
            <a:r>
              <a:rPr sz="2800" dirty="0" err="1">
                <a:latin typeface="Montserrat"/>
                <a:ea typeface="Montserrat"/>
                <a:cs typeface="Montserrat"/>
                <a:sym typeface="Montserrat"/>
              </a:rPr>
              <a:t>người</a:t>
            </a:r>
            <a:r>
              <a:rPr sz="2800" dirty="0">
                <a:latin typeface="Montserrat"/>
                <a:ea typeface="Montserrat"/>
                <a:cs typeface="Montserrat"/>
                <a:sym typeface="Montserrat"/>
              </a:rPr>
              <a:t> </a:t>
            </a:r>
            <a:r>
              <a:rPr sz="2800" dirty="0" err="1">
                <a:latin typeface="Montserrat"/>
                <a:ea typeface="Montserrat"/>
                <a:cs typeface="Montserrat"/>
                <a:sym typeface="Montserrat"/>
              </a:rPr>
              <a:t>tiêu</a:t>
            </a:r>
            <a:r>
              <a:rPr sz="2800" dirty="0">
                <a:latin typeface="Montserrat"/>
                <a:ea typeface="Montserrat"/>
                <a:cs typeface="Montserrat"/>
                <a:sym typeface="Montserrat"/>
              </a:rPr>
              <a:t> </a:t>
            </a:r>
            <a:r>
              <a:rPr sz="2800" dirty="0" err="1">
                <a:latin typeface="Montserrat"/>
                <a:ea typeface="Montserrat"/>
                <a:cs typeface="Montserrat"/>
                <a:sym typeface="Montserrat"/>
              </a:rPr>
              <a:t>dùng</a:t>
            </a:r>
            <a:r>
              <a:rPr sz="2800" dirty="0">
                <a:latin typeface="Montserrat"/>
                <a:ea typeface="Montserrat"/>
                <a:cs typeface="Montserrat"/>
                <a:sym typeface="Montserrat"/>
              </a:rPr>
              <a:t> </a:t>
            </a:r>
            <a:r>
              <a:rPr sz="2800" dirty="0" err="1">
                <a:latin typeface="Montserrat"/>
                <a:ea typeface="Montserrat"/>
                <a:cs typeface="Montserrat"/>
                <a:sym typeface="Montserrat"/>
              </a:rPr>
              <a:t>sử</a:t>
            </a:r>
            <a:r>
              <a:rPr sz="2800" dirty="0">
                <a:latin typeface="Montserrat"/>
                <a:ea typeface="Montserrat"/>
                <a:cs typeface="Montserrat"/>
                <a:sym typeface="Montserrat"/>
              </a:rPr>
              <a:t> </a:t>
            </a:r>
            <a:r>
              <a:rPr sz="2800" dirty="0" err="1">
                <a:latin typeface="Montserrat"/>
                <a:ea typeface="Montserrat"/>
                <a:cs typeface="Montserrat"/>
                <a:sym typeface="Montserrat"/>
              </a:rPr>
              <a:t>dụng</a:t>
            </a:r>
            <a:r>
              <a:rPr sz="2800" dirty="0">
                <a:latin typeface="Montserrat"/>
                <a:ea typeface="Montserrat"/>
                <a:cs typeface="Montserrat"/>
                <a:sym typeface="Montserrat"/>
              </a:rPr>
              <a:t> </a:t>
            </a:r>
            <a:r>
              <a:rPr sz="2800" b="1" dirty="0">
                <a:latin typeface="Montserrat Bold"/>
                <a:ea typeface="Montserrat Bold"/>
                <a:cs typeface="Montserrat Bold"/>
                <a:sym typeface="Montserrat Bold"/>
              </a:rPr>
              <a:t>Google Maps</a:t>
            </a:r>
            <a:r>
              <a:rPr sz="2800" dirty="0">
                <a:latin typeface="Montserrat"/>
                <a:ea typeface="Montserrat"/>
                <a:cs typeface="Montserrat"/>
                <a:sym typeface="Montserrat"/>
              </a:rPr>
              <a:t> </a:t>
            </a:r>
            <a:r>
              <a:rPr sz="2800" dirty="0" err="1">
                <a:latin typeface="Montserrat"/>
                <a:ea typeface="Montserrat"/>
                <a:cs typeface="Montserrat"/>
                <a:sym typeface="Montserrat"/>
              </a:rPr>
              <a:t>để</a:t>
            </a:r>
            <a:r>
              <a:rPr sz="2800" dirty="0">
                <a:latin typeface="Montserrat"/>
                <a:ea typeface="Montserrat"/>
                <a:cs typeface="Montserrat"/>
                <a:sym typeface="Montserrat"/>
              </a:rPr>
              <a:t> </a:t>
            </a:r>
            <a:r>
              <a:rPr sz="2800" dirty="0" err="1">
                <a:latin typeface="Montserrat"/>
                <a:ea typeface="Montserrat"/>
                <a:cs typeface="Montserrat"/>
                <a:sym typeface="Montserrat"/>
              </a:rPr>
              <a:t>tìm</a:t>
            </a:r>
            <a:r>
              <a:rPr sz="2800" dirty="0">
                <a:latin typeface="Montserrat"/>
                <a:ea typeface="Montserrat"/>
                <a:cs typeface="Montserrat"/>
                <a:sym typeface="Montserrat"/>
              </a:rPr>
              <a:t> </a:t>
            </a:r>
            <a:r>
              <a:rPr sz="2800" dirty="0" err="1">
                <a:latin typeface="Montserrat"/>
                <a:ea typeface="Montserrat"/>
                <a:cs typeface="Montserrat"/>
                <a:sym typeface="Montserrat"/>
              </a:rPr>
              <a:t>cơ</a:t>
            </a:r>
            <a:r>
              <a:rPr sz="2800" dirty="0">
                <a:latin typeface="Montserrat"/>
                <a:ea typeface="Montserrat"/>
                <a:cs typeface="Montserrat"/>
                <a:sym typeface="Montserrat"/>
              </a:rPr>
              <a:t> </a:t>
            </a:r>
            <a:r>
              <a:rPr sz="2800" dirty="0" err="1">
                <a:latin typeface="Montserrat"/>
                <a:ea typeface="Montserrat"/>
                <a:cs typeface="Montserrat"/>
                <a:sym typeface="Montserrat"/>
              </a:rPr>
              <a:t>sở</a:t>
            </a:r>
            <a:r>
              <a:rPr sz="2800" dirty="0">
                <a:latin typeface="Montserrat"/>
                <a:ea typeface="Montserrat"/>
                <a:cs typeface="Montserrat"/>
                <a:sym typeface="Montserrat"/>
              </a:rPr>
              <a:t> </a:t>
            </a:r>
            <a:r>
              <a:rPr sz="2800" dirty="0" err="1">
                <a:latin typeface="Montserrat"/>
                <a:ea typeface="Montserrat"/>
                <a:cs typeface="Montserrat"/>
                <a:sym typeface="Montserrat"/>
              </a:rPr>
              <a:t>kinh</a:t>
            </a:r>
            <a:r>
              <a:rPr sz="2800" dirty="0">
                <a:latin typeface="Montserrat"/>
                <a:ea typeface="Montserrat"/>
                <a:cs typeface="Montserrat"/>
                <a:sym typeface="Montserrat"/>
              </a:rPr>
              <a:t> </a:t>
            </a:r>
            <a:r>
              <a:rPr sz="2800" dirty="0" err="1">
                <a:latin typeface="Montserrat"/>
                <a:ea typeface="Montserrat"/>
                <a:cs typeface="Montserrat"/>
                <a:sym typeface="Montserrat"/>
              </a:rPr>
              <a:t>doanh</a:t>
            </a:r>
            <a:r>
              <a:rPr sz="2800" dirty="0">
                <a:latin typeface="Montserrat"/>
                <a:ea typeface="Montserrat"/>
                <a:cs typeface="Montserrat"/>
                <a:sym typeface="Montserrat"/>
              </a:rPr>
              <a:t> </a:t>
            </a:r>
            <a:r>
              <a:rPr sz="2800" dirty="0" err="1">
                <a:latin typeface="Montserrat"/>
                <a:ea typeface="Montserrat"/>
                <a:cs typeface="Montserrat"/>
                <a:sym typeface="Montserrat"/>
              </a:rPr>
              <a:t>lân</a:t>
            </a:r>
            <a:r>
              <a:rPr sz="2800" dirty="0">
                <a:latin typeface="Montserrat"/>
                <a:ea typeface="Montserrat"/>
                <a:cs typeface="Montserrat"/>
                <a:sym typeface="Montserrat"/>
              </a:rPr>
              <a:t> </a:t>
            </a:r>
            <a:r>
              <a:rPr sz="2800" dirty="0" err="1">
                <a:latin typeface="Montserrat"/>
                <a:ea typeface="Montserrat"/>
                <a:cs typeface="Montserrat"/>
                <a:sym typeface="Montserrat"/>
              </a:rPr>
              <a:t>cận</a:t>
            </a:r>
            <a:endParaRPr sz="2800" dirty="0">
              <a:latin typeface="Montserrat"/>
              <a:ea typeface="Montserrat"/>
              <a:cs typeface="Montserrat"/>
              <a:sym typeface="Montserrat"/>
            </a:endParaRPr>
          </a:p>
        </p:txBody>
      </p:sp>
      <p:grpSp>
        <p:nvGrpSpPr>
          <p:cNvPr id="14" name="Group 14"/>
          <p:cNvGrpSpPr/>
          <p:nvPr/>
        </p:nvGrpSpPr>
        <p:grpSpPr>
          <a:xfrm>
            <a:off x="639598" y="1666279"/>
            <a:ext cx="4436995" cy="831632"/>
            <a:chOff x="0" y="0"/>
            <a:chExt cx="5915994" cy="1108843"/>
          </a:xfrm>
        </p:grpSpPr>
        <p:grpSp>
          <p:nvGrpSpPr>
            <p:cNvPr id="15" name="Group 15"/>
            <p:cNvGrpSpPr/>
            <p:nvPr/>
          </p:nvGrpSpPr>
          <p:grpSpPr>
            <a:xfrm>
              <a:off x="0" y="0"/>
              <a:ext cx="5915994" cy="1108843"/>
              <a:chOff x="0" y="0"/>
              <a:chExt cx="4716314" cy="883985"/>
            </a:xfrm>
          </p:grpSpPr>
          <p:sp>
            <p:nvSpPr>
              <p:cNvPr id="16" name="Freeform 16"/>
              <p:cNvSpPr/>
              <p:nvPr/>
            </p:nvSpPr>
            <p:spPr>
              <a:xfrm>
                <a:off x="0" y="0"/>
                <a:ext cx="4716314" cy="883986"/>
              </a:xfrm>
              <a:custGeom>
                <a:avLst/>
                <a:gdLst/>
                <a:ahLst/>
                <a:cxnLst/>
                <a:rect l="l" t="t" r="r" b="b"/>
                <a:pathLst>
                  <a:path w="4716314" h="883986">
                    <a:moveTo>
                      <a:pt x="4591853" y="883985"/>
                    </a:moveTo>
                    <a:lnTo>
                      <a:pt x="124460" y="883985"/>
                    </a:lnTo>
                    <a:cubicBezTo>
                      <a:pt x="55880" y="883985"/>
                      <a:pt x="0" y="828105"/>
                      <a:pt x="0" y="759525"/>
                    </a:cubicBezTo>
                    <a:lnTo>
                      <a:pt x="0" y="124460"/>
                    </a:lnTo>
                    <a:cubicBezTo>
                      <a:pt x="0" y="55880"/>
                      <a:pt x="55880" y="0"/>
                      <a:pt x="124460" y="0"/>
                    </a:cubicBezTo>
                    <a:lnTo>
                      <a:pt x="4591854" y="0"/>
                    </a:lnTo>
                    <a:cubicBezTo>
                      <a:pt x="4660434" y="0"/>
                      <a:pt x="4716314" y="55880"/>
                      <a:pt x="4716314" y="124460"/>
                    </a:cubicBezTo>
                    <a:lnTo>
                      <a:pt x="4716314" y="759526"/>
                    </a:lnTo>
                    <a:cubicBezTo>
                      <a:pt x="4716314" y="828105"/>
                      <a:pt x="4660434" y="883986"/>
                      <a:pt x="4591854" y="883986"/>
                    </a:cubicBezTo>
                    <a:close/>
                  </a:path>
                </a:pathLst>
              </a:custGeom>
              <a:solidFill>
                <a:srgbClr val="613169"/>
              </a:solidFill>
            </p:spPr>
            <p:txBody>
              <a:bodyPr/>
              <a:lstStyle/>
              <a:p>
                <a:endParaRPr lang="en-US"/>
              </a:p>
            </p:txBody>
          </p:sp>
        </p:grpSp>
        <p:sp>
          <p:nvSpPr>
            <p:cNvPr id="17" name="TextBox 17"/>
            <p:cNvSpPr txBox="1"/>
            <p:nvPr/>
          </p:nvSpPr>
          <p:spPr>
            <a:xfrm>
              <a:off x="171325" y="112038"/>
              <a:ext cx="5387969" cy="846667"/>
            </a:xfrm>
            <a:prstGeom prst="rect">
              <a:avLst/>
            </a:prstGeom>
          </p:spPr>
          <p:txBody>
            <a:bodyPr lIns="0" tIns="0" rIns="0" bIns="0" anchor="t">
              <a:spAutoFit/>
            </a:bodyPr>
            <a:lstStyle/>
            <a:p>
              <a:pPr marL="0" lvl="0" indent="0" algn="ctr">
                <a:lnSpc>
                  <a:spcPts val="5199"/>
                </a:lnSpc>
                <a:defRPr sz="3999" b="1">
                  <a:solidFill>
                    <a:srgbClr val="FFFFFF"/>
                  </a:solidFill>
                  <a:latin typeface="Roboto Bold"/>
                  <a:ea typeface="Roboto Bold"/>
                  <a:cs typeface="Roboto Bold"/>
                  <a:sym typeface="Roboto Bold"/>
                </a:defRPr>
              </a:pPr>
              <a:r>
                <a:t>Độ phù hợp</a:t>
              </a:r>
            </a:p>
          </p:txBody>
        </p:sp>
      </p:grpSp>
      <p:grpSp>
        <p:nvGrpSpPr>
          <p:cNvPr id="18" name="Group 18"/>
          <p:cNvGrpSpPr/>
          <p:nvPr/>
        </p:nvGrpSpPr>
        <p:grpSpPr>
          <a:xfrm>
            <a:off x="6925502" y="1666279"/>
            <a:ext cx="4436995" cy="831632"/>
            <a:chOff x="0" y="0"/>
            <a:chExt cx="5915994" cy="1108843"/>
          </a:xfrm>
        </p:grpSpPr>
        <p:grpSp>
          <p:nvGrpSpPr>
            <p:cNvPr id="19" name="Group 19"/>
            <p:cNvGrpSpPr/>
            <p:nvPr/>
          </p:nvGrpSpPr>
          <p:grpSpPr>
            <a:xfrm>
              <a:off x="0" y="0"/>
              <a:ext cx="5915994" cy="1108843"/>
              <a:chOff x="0" y="0"/>
              <a:chExt cx="4716314" cy="883985"/>
            </a:xfrm>
          </p:grpSpPr>
          <p:sp>
            <p:nvSpPr>
              <p:cNvPr id="20" name="Freeform 20"/>
              <p:cNvSpPr/>
              <p:nvPr/>
            </p:nvSpPr>
            <p:spPr>
              <a:xfrm>
                <a:off x="0" y="0"/>
                <a:ext cx="4716314" cy="883986"/>
              </a:xfrm>
              <a:custGeom>
                <a:avLst/>
                <a:gdLst/>
                <a:ahLst/>
                <a:cxnLst/>
                <a:rect l="l" t="t" r="r" b="b"/>
                <a:pathLst>
                  <a:path w="4716314" h="883986">
                    <a:moveTo>
                      <a:pt x="4591853" y="883985"/>
                    </a:moveTo>
                    <a:lnTo>
                      <a:pt x="124460" y="883985"/>
                    </a:lnTo>
                    <a:cubicBezTo>
                      <a:pt x="55880" y="883985"/>
                      <a:pt x="0" y="828105"/>
                      <a:pt x="0" y="759525"/>
                    </a:cubicBezTo>
                    <a:lnTo>
                      <a:pt x="0" y="124460"/>
                    </a:lnTo>
                    <a:cubicBezTo>
                      <a:pt x="0" y="55880"/>
                      <a:pt x="55880" y="0"/>
                      <a:pt x="124460" y="0"/>
                    </a:cubicBezTo>
                    <a:lnTo>
                      <a:pt x="4591854" y="0"/>
                    </a:lnTo>
                    <a:cubicBezTo>
                      <a:pt x="4660434" y="0"/>
                      <a:pt x="4716314" y="55880"/>
                      <a:pt x="4716314" y="124460"/>
                    </a:cubicBezTo>
                    <a:lnTo>
                      <a:pt x="4716314" y="759526"/>
                    </a:lnTo>
                    <a:cubicBezTo>
                      <a:pt x="4716314" y="828105"/>
                      <a:pt x="4660434" y="883986"/>
                      <a:pt x="4591854" y="883986"/>
                    </a:cubicBezTo>
                    <a:close/>
                  </a:path>
                </a:pathLst>
              </a:custGeom>
              <a:solidFill>
                <a:srgbClr val="613169"/>
              </a:solidFill>
            </p:spPr>
            <p:txBody>
              <a:bodyPr/>
              <a:lstStyle/>
              <a:p>
                <a:endParaRPr lang="en-US"/>
              </a:p>
            </p:txBody>
          </p:sp>
        </p:grpSp>
        <p:sp>
          <p:nvSpPr>
            <p:cNvPr id="21" name="TextBox 21"/>
            <p:cNvSpPr txBox="1"/>
            <p:nvPr/>
          </p:nvSpPr>
          <p:spPr>
            <a:xfrm>
              <a:off x="171325" y="112038"/>
              <a:ext cx="5387969" cy="846667"/>
            </a:xfrm>
            <a:prstGeom prst="rect">
              <a:avLst/>
            </a:prstGeom>
          </p:spPr>
          <p:txBody>
            <a:bodyPr lIns="0" tIns="0" rIns="0" bIns="0" anchor="t">
              <a:spAutoFit/>
            </a:bodyPr>
            <a:lstStyle/>
            <a:p>
              <a:pPr marL="0" lvl="0" indent="0" algn="ctr">
                <a:lnSpc>
                  <a:spcPts val="5199"/>
                </a:lnSpc>
                <a:defRPr sz="3999" b="1">
                  <a:solidFill>
                    <a:srgbClr val="FFFFFF"/>
                  </a:solidFill>
                  <a:latin typeface="Roboto Bold"/>
                  <a:ea typeface="Roboto Bold"/>
                  <a:cs typeface="Roboto Bold"/>
                  <a:sym typeface="Roboto Bold"/>
                </a:defRPr>
              </a:pPr>
              <a:r>
                <a:t>Khoảng cách</a:t>
              </a:r>
            </a:p>
          </p:txBody>
        </p:sp>
      </p:grpSp>
      <p:grpSp>
        <p:nvGrpSpPr>
          <p:cNvPr id="22" name="Group 22"/>
          <p:cNvGrpSpPr/>
          <p:nvPr/>
        </p:nvGrpSpPr>
        <p:grpSpPr>
          <a:xfrm>
            <a:off x="13211407" y="1666279"/>
            <a:ext cx="4436995" cy="831632"/>
            <a:chOff x="0" y="0"/>
            <a:chExt cx="5915994" cy="1108843"/>
          </a:xfrm>
        </p:grpSpPr>
        <p:grpSp>
          <p:nvGrpSpPr>
            <p:cNvPr id="23" name="Group 23"/>
            <p:cNvGrpSpPr/>
            <p:nvPr/>
          </p:nvGrpSpPr>
          <p:grpSpPr>
            <a:xfrm>
              <a:off x="0" y="0"/>
              <a:ext cx="5915994" cy="1108843"/>
              <a:chOff x="0" y="0"/>
              <a:chExt cx="4716314" cy="883985"/>
            </a:xfrm>
          </p:grpSpPr>
          <p:sp>
            <p:nvSpPr>
              <p:cNvPr id="24" name="Freeform 24"/>
              <p:cNvSpPr/>
              <p:nvPr/>
            </p:nvSpPr>
            <p:spPr>
              <a:xfrm>
                <a:off x="0" y="0"/>
                <a:ext cx="4716314" cy="883986"/>
              </a:xfrm>
              <a:custGeom>
                <a:avLst/>
                <a:gdLst/>
                <a:ahLst/>
                <a:cxnLst/>
                <a:rect l="l" t="t" r="r" b="b"/>
                <a:pathLst>
                  <a:path w="4716314" h="883986">
                    <a:moveTo>
                      <a:pt x="4591853" y="883985"/>
                    </a:moveTo>
                    <a:lnTo>
                      <a:pt x="124460" y="883985"/>
                    </a:lnTo>
                    <a:cubicBezTo>
                      <a:pt x="55880" y="883985"/>
                      <a:pt x="0" y="828105"/>
                      <a:pt x="0" y="759525"/>
                    </a:cubicBezTo>
                    <a:lnTo>
                      <a:pt x="0" y="124460"/>
                    </a:lnTo>
                    <a:cubicBezTo>
                      <a:pt x="0" y="55880"/>
                      <a:pt x="55880" y="0"/>
                      <a:pt x="124460" y="0"/>
                    </a:cubicBezTo>
                    <a:lnTo>
                      <a:pt x="4591854" y="0"/>
                    </a:lnTo>
                    <a:cubicBezTo>
                      <a:pt x="4660434" y="0"/>
                      <a:pt x="4716314" y="55880"/>
                      <a:pt x="4716314" y="124460"/>
                    </a:cubicBezTo>
                    <a:lnTo>
                      <a:pt x="4716314" y="759526"/>
                    </a:lnTo>
                    <a:cubicBezTo>
                      <a:pt x="4716314" y="828105"/>
                      <a:pt x="4660434" y="883986"/>
                      <a:pt x="4591854" y="883986"/>
                    </a:cubicBezTo>
                    <a:close/>
                  </a:path>
                </a:pathLst>
              </a:custGeom>
              <a:solidFill>
                <a:srgbClr val="613169"/>
              </a:solidFill>
            </p:spPr>
            <p:txBody>
              <a:bodyPr/>
              <a:lstStyle/>
              <a:p>
                <a:endParaRPr lang="en-US"/>
              </a:p>
            </p:txBody>
          </p:sp>
        </p:grpSp>
        <p:sp>
          <p:nvSpPr>
            <p:cNvPr id="25" name="TextBox 25"/>
            <p:cNvSpPr txBox="1"/>
            <p:nvPr/>
          </p:nvSpPr>
          <p:spPr>
            <a:xfrm>
              <a:off x="171325" y="112038"/>
              <a:ext cx="5387969" cy="846667"/>
            </a:xfrm>
            <a:prstGeom prst="rect">
              <a:avLst/>
            </a:prstGeom>
          </p:spPr>
          <p:txBody>
            <a:bodyPr lIns="0" tIns="0" rIns="0" bIns="0" anchor="t">
              <a:spAutoFit/>
            </a:bodyPr>
            <a:lstStyle/>
            <a:p>
              <a:pPr marL="0" lvl="0" indent="0" algn="ctr">
                <a:lnSpc>
                  <a:spcPts val="5199"/>
                </a:lnSpc>
                <a:defRPr sz="3999" b="1">
                  <a:solidFill>
                    <a:srgbClr val="FFFFFF"/>
                  </a:solidFill>
                  <a:latin typeface="Roboto Bold"/>
                  <a:ea typeface="Roboto Bold"/>
                  <a:cs typeface="Roboto Bold"/>
                  <a:sym typeface="Roboto Bold"/>
                </a:defRPr>
              </a:pPr>
              <a:r>
                <a:t>Độ nổi bật</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94476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3" name="Freeform 3"/>
          <p:cNvSpPr/>
          <p:nvPr/>
        </p:nvSpPr>
        <p:spPr>
          <a:xfrm rot="2367958">
            <a:off x="102364" y="459279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2">
              <a:alphaModFix amt="10999"/>
              <a:extLst>
                <a:ext uri="{96DAC541-7B7A-43D3-8B79-37D633B846F1}">
                  <asvg:svgBlip xmlns:asvg="http://schemas.microsoft.com/office/drawing/2016/SVG/main" r:embed="rId3"/>
                </a:ext>
              </a:extLst>
            </a:blip>
            <a:stretch>
              <a:fillRect l="-121" r="-121"/>
            </a:stretch>
          </a:blipFill>
        </p:spPr>
        <p:txBody>
          <a:bodyPr/>
          <a:lstStyle/>
          <a:p>
            <a:endParaRPr lang="en-US"/>
          </a:p>
        </p:txBody>
      </p:sp>
      <p:grpSp>
        <p:nvGrpSpPr>
          <p:cNvPr id="4" name="Group 4"/>
          <p:cNvGrpSpPr/>
          <p:nvPr/>
        </p:nvGrpSpPr>
        <p:grpSpPr>
          <a:xfrm>
            <a:off x="1190153" y="1508653"/>
            <a:ext cx="8040391" cy="831632"/>
            <a:chOff x="0" y="0"/>
            <a:chExt cx="10720521" cy="1108843"/>
          </a:xfrm>
        </p:grpSpPr>
        <p:grpSp>
          <p:nvGrpSpPr>
            <p:cNvPr id="5" name="Group 5"/>
            <p:cNvGrpSpPr/>
            <p:nvPr/>
          </p:nvGrpSpPr>
          <p:grpSpPr>
            <a:xfrm>
              <a:off x="0" y="0"/>
              <a:ext cx="10720521" cy="1108843"/>
              <a:chOff x="0" y="0"/>
              <a:chExt cx="8546550" cy="883985"/>
            </a:xfrm>
          </p:grpSpPr>
          <p:sp>
            <p:nvSpPr>
              <p:cNvPr id="6" name="Freeform 6"/>
              <p:cNvSpPr/>
              <p:nvPr/>
            </p:nvSpPr>
            <p:spPr>
              <a:xfrm>
                <a:off x="0" y="0"/>
                <a:ext cx="8546550" cy="883986"/>
              </a:xfrm>
              <a:custGeom>
                <a:avLst/>
                <a:gdLst/>
                <a:ahLst/>
                <a:cxnLst/>
                <a:rect l="l" t="t" r="r" b="b"/>
                <a:pathLst>
                  <a:path w="8546550" h="883986">
                    <a:moveTo>
                      <a:pt x="8422091" y="883985"/>
                    </a:moveTo>
                    <a:lnTo>
                      <a:pt x="124460" y="883985"/>
                    </a:lnTo>
                    <a:cubicBezTo>
                      <a:pt x="55880" y="883985"/>
                      <a:pt x="0" y="828105"/>
                      <a:pt x="0" y="759525"/>
                    </a:cubicBezTo>
                    <a:lnTo>
                      <a:pt x="0" y="124460"/>
                    </a:lnTo>
                    <a:cubicBezTo>
                      <a:pt x="0" y="55880"/>
                      <a:pt x="55880" y="0"/>
                      <a:pt x="124460" y="0"/>
                    </a:cubicBezTo>
                    <a:lnTo>
                      <a:pt x="8422091" y="0"/>
                    </a:lnTo>
                    <a:cubicBezTo>
                      <a:pt x="8490670" y="0"/>
                      <a:pt x="8546550" y="55880"/>
                      <a:pt x="8546550" y="124460"/>
                    </a:cubicBezTo>
                    <a:lnTo>
                      <a:pt x="8546550" y="759526"/>
                    </a:lnTo>
                    <a:cubicBezTo>
                      <a:pt x="8546550" y="828105"/>
                      <a:pt x="8490670" y="883986"/>
                      <a:pt x="8422091" y="883986"/>
                    </a:cubicBezTo>
                    <a:close/>
                  </a:path>
                </a:pathLst>
              </a:custGeom>
              <a:solidFill>
                <a:srgbClr val="613169"/>
              </a:solidFill>
            </p:spPr>
            <p:txBody>
              <a:bodyPr/>
              <a:lstStyle/>
              <a:p>
                <a:endParaRPr lang="en-US"/>
              </a:p>
            </p:txBody>
          </p:sp>
        </p:grpSp>
        <p:sp>
          <p:nvSpPr>
            <p:cNvPr id="7" name="TextBox 7"/>
            <p:cNvSpPr txBox="1"/>
            <p:nvPr/>
          </p:nvSpPr>
          <p:spPr>
            <a:xfrm>
              <a:off x="32084" y="48417"/>
              <a:ext cx="9763674" cy="846667"/>
            </a:xfrm>
            <a:prstGeom prst="rect">
              <a:avLst/>
            </a:prstGeom>
          </p:spPr>
          <p:txBody>
            <a:bodyPr lIns="0" tIns="0" rIns="0" bIns="0" anchor="t">
              <a:spAutoFit/>
            </a:bodyPr>
            <a:lstStyle/>
            <a:p>
              <a:pPr marL="0" lvl="0" indent="0" algn="ctr">
                <a:lnSpc>
                  <a:spcPts val="5199"/>
                </a:lnSpc>
                <a:defRPr sz="3999" b="1">
                  <a:solidFill>
                    <a:srgbClr val="FFFFFF"/>
                  </a:solidFill>
                  <a:latin typeface="Roboto Bold"/>
                  <a:ea typeface="Roboto Bold"/>
                  <a:cs typeface="Roboto Bold"/>
                  <a:sym typeface="Roboto Bold"/>
                </a:defRPr>
              </a:pPr>
              <a:r>
                <a:rPr dirty="0"/>
                <a:t>Liên </a:t>
              </a:r>
              <a:r>
                <a:rPr dirty="0" err="1"/>
                <a:t>kết</a:t>
              </a:r>
              <a:r>
                <a:rPr dirty="0"/>
                <a:t> </a:t>
              </a:r>
              <a:r>
                <a:rPr dirty="0" err="1"/>
                <a:t>bên</a:t>
              </a:r>
              <a:r>
                <a:rPr dirty="0"/>
                <a:t> </a:t>
              </a:r>
              <a:r>
                <a:rPr dirty="0" err="1"/>
                <a:t>ngoài</a:t>
              </a:r>
              <a:r>
                <a:rPr dirty="0"/>
                <a:t> &amp; </a:t>
              </a:r>
              <a:r>
                <a:rPr dirty="0" err="1"/>
                <a:t>bên</a:t>
              </a:r>
              <a:r>
                <a:rPr dirty="0"/>
                <a:t> </a:t>
              </a:r>
              <a:r>
                <a:rPr dirty="0" err="1"/>
                <a:t>trong</a:t>
              </a:r>
              <a:endParaRPr dirty="0"/>
            </a:p>
          </p:txBody>
        </p:sp>
      </p:grpSp>
      <p:sp>
        <p:nvSpPr>
          <p:cNvPr id="8" name="TextBox 8"/>
          <p:cNvSpPr txBox="1"/>
          <p:nvPr/>
        </p:nvSpPr>
        <p:spPr>
          <a:xfrm>
            <a:off x="1028700" y="2601379"/>
            <a:ext cx="11676281" cy="6292850"/>
          </a:xfrm>
          <a:prstGeom prst="rect">
            <a:avLst/>
          </a:prstGeom>
        </p:spPr>
        <p:txBody>
          <a:bodyPr lIns="0" tIns="0" rIns="0" bIns="0" anchor="t">
            <a:spAutoFit/>
          </a:bodyPr>
          <a:lstStyle/>
          <a:p>
            <a:pPr marL="647703" lvl="1" indent="-323852" algn="l">
              <a:lnSpc>
                <a:spcPts val="4500"/>
              </a:lnSpc>
              <a:buFont typeface="Arial"/>
              <a:buChar char="•"/>
              <a:defRPr sz="3000">
                <a:solidFill>
                  <a:srgbClr val="000000"/>
                </a:solidFill>
                <a:latin typeface="Montserrat"/>
                <a:ea typeface="Montserrat"/>
                <a:cs typeface="Montserrat"/>
                <a:sym typeface="Montserrat"/>
              </a:defRPr>
            </a:pPr>
            <a:r>
              <a:rPr dirty="0" err="1"/>
              <a:t>Cải</a:t>
            </a:r>
            <a:r>
              <a:rPr dirty="0"/>
              <a:t> </a:t>
            </a:r>
            <a:r>
              <a:rPr dirty="0" err="1"/>
              <a:t>thiện</a:t>
            </a:r>
            <a:r>
              <a:rPr dirty="0"/>
              <a:t> </a:t>
            </a:r>
            <a:r>
              <a:rPr dirty="0" err="1"/>
              <a:t>khả</a:t>
            </a:r>
            <a:r>
              <a:rPr dirty="0"/>
              <a:t> </a:t>
            </a:r>
            <a:r>
              <a:rPr dirty="0" err="1"/>
              <a:t>năng</a:t>
            </a:r>
            <a:r>
              <a:rPr dirty="0"/>
              <a:t> </a:t>
            </a:r>
            <a:r>
              <a:rPr dirty="0" err="1"/>
              <a:t>hiển</a:t>
            </a:r>
            <a:r>
              <a:rPr dirty="0"/>
              <a:t> </a:t>
            </a:r>
            <a:r>
              <a:rPr dirty="0" err="1"/>
              <a:t>thị</a:t>
            </a:r>
            <a:r>
              <a:rPr dirty="0"/>
              <a:t> </a:t>
            </a:r>
            <a:r>
              <a:rPr dirty="0" err="1"/>
              <a:t>của</a:t>
            </a:r>
            <a:r>
              <a:rPr dirty="0"/>
              <a:t> </a:t>
            </a:r>
            <a:r>
              <a:rPr dirty="0" err="1"/>
              <a:t>công</a:t>
            </a:r>
            <a:r>
              <a:rPr dirty="0"/>
              <a:t> </a:t>
            </a:r>
            <a:r>
              <a:rPr dirty="0" err="1"/>
              <a:t>cụ</a:t>
            </a:r>
            <a:r>
              <a:rPr dirty="0"/>
              <a:t> </a:t>
            </a:r>
            <a:r>
              <a:rPr dirty="0" err="1"/>
              <a:t>tìm</a:t>
            </a:r>
            <a:r>
              <a:rPr dirty="0"/>
              <a:t> </a:t>
            </a:r>
            <a:r>
              <a:rPr dirty="0" err="1"/>
              <a:t>kiếm</a:t>
            </a:r>
            <a:r>
              <a:rPr dirty="0"/>
              <a:t> </a:t>
            </a:r>
            <a:r>
              <a:rPr dirty="0" err="1"/>
              <a:t>và</a:t>
            </a:r>
            <a:r>
              <a:rPr lang="en-US" dirty="0"/>
              <a:t> </a:t>
            </a:r>
            <a:r>
              <a:rPr dirty="0" err="1"/>
              <a:t>lưu</a:t>
            </a:r>
            <a:r>
              <a:rPr dirty="0"/>
              <a:t> </a:t>
            </a:r>
            <a:r>
              <a:rPr dirty="0" err="1"/>
              <a:t>lượng</a:t>
            </a:r>
            <a:r>
              <a:rPr dirty="0"/>
              <a:t> </a:t>
            </a:r>
            <a:r>
              <a:rPr dirty="0" err="1"/>
              <a:t>truy</a:t>
            </a:r>
            <a:r>
              <a:rPr dirty="0"/>
              <a:t> </a:t>
            </a:r>
            <a:r>
              <a:rPr dirty="0" err="1"/>
              <a:t>cập</a:t>
            </a:r>
            <a:r>
              <a:rPr dirty="0"/>
              <a:t> </a:t>
            </a:r>
            <a:r>
              <a:rPr dirty="0" err="1"/>
              <a:t>trang</a:t>
            </a:r>
            <a:r>
              <a:rPr dirty="0"/>
              <a:t> web </a:t>
            </a:r>
          </a:p>
          <a:p>
            <a:pPr marL="647703" lvl="1" indent="-323852" algn="l">
              <a:lnSpc>
                <a:spcPts val="4500"/>
              </a:lnSpc>
              <a:buFont typeface="Arial"/>
              <a:buChar char="•"/>
              <a:defRPr sz="3000">
                <a:solidFill>
                  <a:srgbClr val="000000"/>
                </a:solidFill>
                <a:latin typeface="Montserrat"/>
                <a:ea typeface="Montserrat"/>
                <a:cs typeface="Montserrat"/>
                <a:sym typeface="Montserrat"/>
              </a:defRPr>
            </a:pPr>
            <a:r>
              <a:rPr dirty="0" err="1"/>
              <a:t>Tăng</a:t>
            </a:r>
            <a:r>
              <a:rPr dirty="0"/>
              <a:t> </a:t>
            </a:r>
            <a:r>
              <a:rPr dirty="0" err="1"/>
              <a:t>độ</a:t>
            </a:r>
            <a:r>
              <a:rPr dirty="0"/>
              <a:t> tin </a:t>
            </a:r>
            <a:r>
              <a:rPr dirty="0" err="1"/>
              <a:t>cậy</a:t>
            </a:r>
            <a:r>
              <a:rPr dirty="0"/>
              <a:t> </a:t>
            </a:r>
            <a:r>
              <a:rPr dirty="0" err="1"/>
              <a:t>về</a:t>
            </a:r>
            <a:r>
              <a:rPr dirty="0"/>
              <a:t> SEO </a:t>
            </a:r>
            <a:r>
              <a:rPr dirty="0" err="1"/>
              <a:t>và</a:t>
            </a:r>
            <a:r>
              <a:rPr dirty="0"/>
              <a:t> </a:t>
            </a:r>
            <a:r>
              <a:rPr dirty="0" err="1"/>
              <a:t>trang</a:t>
            </a:r>
            <a:r>
              <a:rPr dirty="0"/>
              <a:t> web </a:t>
            </a:r>
            <a:r>
              <a:rPr dirty="0" err="1"/>
              <a:t>bằng</a:t>
            </a:r>
            <a:r>
              <a:rPr dirty="0"/>
              <a:t>: </a:t>
            </a:r>
          </a:p>
          <a:p>
            <a:pPr marL="1295406" lvl="2" indent="-431802" algn="l">
              <a:lnSpc>
                <a:spcPts val="4500"/>
              </a:lnSpc>
              <a:buFont typeface="Arial"/>
              <a:buChar char="⚬"/>
              <a:defRPr sz="3000">
                <a:solidFill>
                  <a:srgbClr val="000000"/>
                </a:solidFill>
                <a:latin typeface="Montserrat"/>
                <a:ea typeface="Montserrat"/>
                <a:cs typeface="Montserrat"/>
                <a:sym typeface="Montserrat"/>
              </a:defRPr>
            </a:pPr>
            <a:r>
              <a:rPr dirty="0" err="1"/>
              <a:t>Bài</a:t>
            </a:r>
            <a:r>
              <a:rPr dirty="0"/>
              <a:t> </a:t>
            </a:r>
            <a:r>
              <a:rPr dirty="0" err="1"/>
              <a:t>đăng</a:t>
            </a:r>
            <a:r>
              <a:rPr dirty="0"/>
              <a:t> </a:t>
            </a:r>
            <a:r>
              <a:rPr dirty="0" err="1"/>
              <a:t>trên</a:t>
            </a:r>
            <a:r>
              <a:rPr dirty="0"/>
              <a:t> blog </a:t>
            </a:r>
          </a:p>
          <a:p>
            <a:pPr marL="1295406" lvl="2" indent="-431802" algn="l">
              <a:lnSpc>
                <a:spcPts val="4500"/>
              </a:lnSpc>
              <a:buFont typeface="Arial"/>
              <a:buChar char="⚬"/>
              <a:defRPr sz="3000">
                <a:solidFill>
                  <a:srgbClr val="000000"/>
                </a:solidFill>
                <a:latin typeface="Montserrat"/>
                <a:ea typeface="Montserrat"/>
                <a:cs typeface="Montserrat"/>
                <a:sym typeface="Montserrat"/>
              </a:defRPr>
            </a:pPr>
            <a:r>
              <a:rPr dirty="0" err="1"/>
              <a:t>Đối</a:t>
            </a:r>
            <a:r>
              <a:rPr dirty="0"/>
              <a:t> </a:t>
            </a:r>
            <a:r>
              <a:rPr dirty="0" err="1"/>
              <a:t>tác</a:t>
            </a:r>
            <a:r>
              <a:rPr dirty="0"/>
              <a:t> </a:t>
            </a:r>
            <a:r>
              <a:rPr dirty="0" err="1"/>
              <a:t>kinh</a:t>
            </a:r>
            <a:r>
              <a:rPr dirty="0"/>
              <a:t> </a:t>
            </a:r>
            <a:r>
              <a:rPr dirty="0" err="1"/>
              <a:t>doanh</a:t>
            </a:r>
            <a:r>
              <a:rPr dirty="0"/>
              <a:t> </a:t>
            </a:r>
          </a:p>
          <a:p>
            <a:pPr marL="1295406" lvl="2" indent="-431802" algn="l">
              <a:lnSpc>
                <a:spcPts val="4500"/>
              </a:lnSpc>
              <a:buFont typeface="Arial"/>
              <a:buChar char="⚬"/>
              <a:defRPr sz="3000">
                <a:solidFill>
                  <a:srgbClr val="000000"/>
                </a:solidFill>
                <a:latin typeface="Montserrat"/>
                <a:ea typeface="Montserrat"/>
                <a:cs typeface="Montserrat"/>
                <a:sym typeface="Montserrat"/>
              </a:defRPr>
            </a:pPr>
            <a:r>
              <a:rPr dirty="0"/>
              <a:t>Danh </a:t>
            </a:r>
            <a:r>
              <a:rPr dirty="0" err="1"/>
              <a:t>bạ</a:t>
            </a:r>
            <a:r>
              <a:rPr dirty="0"/>
              <a:t> </a:t>
            </a:r>
            <a:r>
              <a:rPr dirty="0" err="1"/>
              <a:t>doanh</a:t>
            </a:r>
            <a:r>
              <a:rPr dirty="0"/>
              <a:t> </a:t>
            </a:r>
            <a:r>
              <a:rPr dirty="0" err="1"/>
              <a:t>nghiệp</a:t>
            </a:r>
            <a:endParaRPr dirty="0"/>
          </a:p>
          <a:p>
            <a:pPr marL="1295406" lvl="2" indent="-431802" algn="l">
              <a:lnSpc>
                <a:spcPts val="4500"/>
              </a:lnSpc>
              <a:buFont typeface="Arial"/>
              <a:buChar char="⚬"/>
              <a:defRPr sz="3000">
                <a:solidFill>
                  <a:srgbClr val="000000"/>
                </a:solidFill>
                <a:latin typeface="Montserrat"/>
                <a:ea typeface="Montserrat"/>
                <a:cs typeface="Montserrat"/>
                <a:sym typeface="Montserrat"/>
              </a:defRPr>
            </a:pPr>
            <a:r>
              <a:rPr dirty="0" err="1"/>
              <a:t>Mạng</a:t>
            </a:r>
            <a:r>
              <a:rPr dirty="0"/>
              <a:t> </a:t>
            </a:r>
            <a:r>
              <a:rPr dirty="0" err="1"/>
              <a:t>xã</a:t>
            </a:r>
            <a:r>
              <a:rPr dirty="0"/>
              <a:t> </a:t>
            </a:r>
            <a:r>
              <a:rPr dirty="0" err="1"/>
              <a:t>hội</a:t>
            </a:r>
            <a:r>
              <a:rPr dirty="0"/>
              <a:t> </a:t>
            </a:r>
          </a:p>
          <a:p>
            <a:pPr marL="647703" lvl="1" indent="-323852" algn="l">
              <a:lnSpc>
                <a:spcPts val="4500"/>
              </a:lnSpc>
              <a:buFont typeface="Arial"/>
              <a:buChar char="•"/>
              <a:defRPr sz="3000">
                <a:solidFill>
                  <a:srgbClr val="000000"/>
                </a:solidFill>
                <a:latin typeface="Montserrat"/>
                <a:ea typeface="Montserrat"/>
                <a:cs typeface="Montserrat"/>
                <a:sym typeface="Montserrat"/>
              </a:defRPr>
            </a:pPr>
            <a:r>
              <a:rPr dirty="0" err="1"/>
              <a:t>Khả</a:t>
            </a:r>
            <a:r>
              <a:rPr dirty="0"/>
              <a:t> </a:t>
            </a:r>
            <a:r>
              <a:rPr dirty="0" err="1"/>
              <a:t>năng</a:t>
            </a:r>
            <a:r>
              <a:rPr dirty="0"/>
              <a:t> </a:t>
            </a:r>
            <a:r>
              <a:rPr dirty="0" err="1"/>
              <a:t>kết</a:t>
            </a:r>
            <a:r>
              <a:rPr dirty="0"/>
              <a:t> </a:t>
            </a:r>
            <a:r>
              <a:rPr dirty="0" err="1"/>
              <a:t>nối</a:t>
            </a:r>
            <a:r>
              <a:rPr dirty="0"/>
              <a:t> </a:t>
            </a:r>
            <a:r>
              <a:rPr dirty="0" err="1"/>
              <a:t>với</a:t>
            </a:r>
            <a:r>
              <a:rPr dirty="0"/>
              <a:t> </a:t>
            </a:r>
            <a:r>
              <a:rPr dirty="0" err="1"/>
              <a:t>cộng</a:t>
            </a:r>
            <a:r>
              <a:rPr dirty="0"/>
              <a:t> </a:t>
            </a:r>
            <a:r>
              <a:rPr dirty="0" err="1"/>
              <a:t>đồng</a:t>
            </a:r>
            <a:endParaRPr dirty="0"/>
          </a:p>
          <a:p>
            <a:pPr marL="1295406" lvl="2" indent="-431802" algn="l">
              <a:lnSpc>
                <a:spcPts val="4500"/>
              </a:lnSpc>
              <a:buFont typeface="Arial"/>
              <a:buChar char="⚬"/>
              <a:defRPr sz="3000">
                <a:solidFill>
                  <a:srgbClr val="000000"/>
                </a:solidFill>
                <a:latin typeface="Montserrat"/>
                <a:ea typeface="Montserrat"/>
                <a:cs typeface="Montserrat"/>
                <a:sym typeface="Montserrat"/>
              </a:defRPr>
            </a:pPr>
            <a:r>
              <a:rPr dirty="0"/>
              <a:t>Các </a:t>
            </a:r>
            <a:r>
              <a:rPr dirty="0" err="1"/>
              <a:t>cơ</a:t>
            </a:r>
            <a:r>
              <a:rPr dirty="0"/>
              <a:t> </a:t>
            </a:r>
            <a:r>
              <a:rPr dirty="0" err="1"/>
              <a:t>sở</a:t>
            </a:r>
            <a:r>
              <a:rPr dirty="0"/>
              <a:t> </a:t>
            </a:r>
            <a:r>
              <a:rPr dirty="0" err="1"/>
              <a:t>kinh</a:t>
            </a:r>
            <a:r>
              <a:rPr dirty="0"/>
              <a:t> </a:t>
            </a:r>
            <a:r>
              <a:rPr dirty="0" err="1"/>
              <a:t>doanh</a:t>
            </a:r>
            <a:r>
              <a:rPr dirty="0"/>
              <a:t> ở </a:t>
            </a:r>
            <a:r>
              <a:rPr dirty="0" err="1"/>
              <a:t>địa</a:t>
            </a:r>
            <a:r>
              <a:rPr dirty="0"/>
              <a:t> </a:t>
            </a:r>
            <a:r>
              <a:rPr dirty="0" err="1"/>
              <a:t>phương</a:t>
            </a:r>
            <a:r>
              <a:rPr dirty="0"/>
              <a:t> (</a:t>
            </a:r>
            <a:r>
              <a:rPr dirty="0" err="1"/>
              <a:t>không</a:t>
            </a:r>
            <a:r>
              <a:rPr dirty="0"/>
              <a:t> </a:t>
            </a:r>
            <a:r>
              <a:rPr dirty="0" err="1"/>
              <a:t>phải</a:t>
            </a:r>
            <a:r>
              <a:rPr dirty="0"/>
              <a:t> </a:t>
            </a:r>
            <a:r>
              <a:rPr dirty="0" err="1"/>
              <a:t>đối</a:t>
            </a:r>
            <a:r>
              <a:rPr dirty="0"/>
              <a:t> </a:t>
            </a:r>
            <a:r>
              <a:rPr dirty="0" err="1"/>
              <a:t>thủ</a:t>
            </a:r>
            <a:r>
              <a:rPr dirty="0"/>
              <a:t> </a:t>
            </a:r>
            <a:r>
              <a:rPr dirty="0" err="1"/>
              <a:t>cạnh</a:t>
            </a:r>
            <a:r>
              <a:rPr dirty="0"/>
              <a:t> </a:t>
            </a:r>
            <a:r>
              <a:rPr dirty="0" err="1"/>
              <a:t>tranh</a:t>
            </a:r>
            <a:r>
              <a:rPr dirty="0"/>
              <a:t>) </a:t>
            </a:r>
          </a:p>
          <a:p>
            <a:pPr marL="1295406" lvl="2" indent="-431802" algn="l">
              <a:lnSpc>
                <a:spcPts val="4500"/>
              </a:lnSpc>
              <a:buFont typeface="Arial"/>
              <a:buChar char="⚬"/>
              <a:defRPr sz="3000">
                <a:solidFill>
                  <a:srgbClr val="000000"/>
                </a:solidFill>
                <a:latin typeface="Montserrat"/>
                <a:ea typeface="Montserrat"/>
                <a:cs typeface="Montserrat"/>
                <a:sym typeface="Montserrat"/>
              </a:defRPr>
            </a:pPr>
            <a:r>
              <a:rPr dirty="0"/>
              <a:t>Trang web </a:t>
            </a:r>
            <a:r>
              <a:rPr dirty="0" err="1"/>
              <a:t>và</a:t>
            </a:r>
            <a:r>
              <a:rPr dirty="0"/>
              <a:t> </a:t>
            </a:r>
            <a:r>
              <a:rPr dirty="0" err="1"/>
              <a:t>báo</a:t>
            </a:r>
            <a:r>
              <a:rPr dirty="0"/>
              <a:t> </a:t>
            </a:r>
            <a:r>
              <a:rPr dirty="0" err="1"/>
              <a:t>chí</a:t>
            </a:r>
            <a:r>
              <a:rPr dirty="0"/>
              <a:t> </a:t>
            </a:r>
            <a:r>
              <a:rPr dirty="0" err="1"/>
              <a:t>địa</a:t>
            </a:r>
            <a:r>
              <a:rPr dirty="0"/>
              <a:t> </a:t>
            </a:r>
            <a:r>
              <a:rPr dirty="0" err="1"/>
              <a:t>phương</a:t>
            </a:r>
            <a:r>
              <a:rPr dirty="0"/>
              <a:t> </a:t>
            </a:r>
            <a:r>
              <a:rPr dirty="0" err="1"/>
              <a:t>để</a:t>
            </a:r>
            <a:r>
              <a:rPr dirty="0"/>
              <a:t> chia </a:t>
            </a:r>
            <a:r>
              <a:rPr dirty="0" err="1"/>
              <a:t>sẻ</a:t>
            </a:r>
            <a:r>
              <a:rPr dirty="0"/>
              <a:t> </a:t>
            </a:r>
            <a:r>
              <a:rPr dirty="0" err="1"/>
              <a:t>câu</a:t>
            </a:r>
            <a:r>
              <a:rPr dirty="0"/>
              <a:t> </a:t>
            </a:r>
            <a:r>
              <a:rPr dirty="0" err="1"/>
              <a:t>chuyện</a:t>
            </a:r>
            <a:endParaRPr dirty="0"/>
          </a:p>
          <a:p>
            <a:pPr marL="1295406" lvl="2" indent="-431802" algn="l">
              <a:lnSpc>
                <a:spcPts val="4500"/>
              </a:lnSpc>
              <a:buFont typeface="Arial"/>
              <a:buChar char="⚬"/>
              <a:defRPr sz="3000">
                <a:solidFill>
                  <a:srgbClr val="000000"/>
                </a:solidFill>
                <a:latin typeface="Montserrat"/>
                <a:ea typeface="Montserrat"/>
                <a:cs typeface="Montserrat"/>
                <a:sym typeface="Montserrat"/>
              </a:defRPr>
            </a:pPr>
            <a:r>
              <a:rPr dirty="0" err="1"/>
              <a:t>Hỗ</a:t>
            </a:r>
            <a:r>
              <a:rPr dirty="0"/>
              <a:t> </a:t>
            </a:r>
            <a:r>
              <a:rPr dirty="0" err="1"/>
              <a:t>trợ</a:t>
            </a:r>
            <a:r>
              <a:rPr dirty="0"/>
              <a:t> </a:t>
            </a:r>
            <a:r>
              <a:rPr dirty="0" err="1"/>
              <a:t>và</a:t>
            </a:r>
            <a:r>
              <a:rPr dirty="0"/>
              <a:t> </a:t>
            </a:r>
            <a:r>
              <a:rPr dirty="0" err="1"/>
              <a:t>tài</a:t>
            </a:r>
            <a:r>
              <a:rPr dirty="0"/>
              <a:t> </a:t>
            </a:r>
            <a:r>
              <a:rPr dirty="0" err="1"/>
              <a:t>trợ</a:t>
            </a:r>
            <a:r>
              <a:rPr dirty="0"/>
              <a:t> </a:t>
            </a:r>
            <a:r>
              <a:rPr dirty="0" err="1"/>
              <a:t>cho</a:t>
            </a:r>
            <a:r>
              <a:rPr dirty="0"/>
              <a:t> </a:t>
            </a:r>
            <a:r>
              <a:rPr dirty="0" err="1"/>
              <a:t>các</a:t>
            </a:r>
            <a:r>
              <a:rPr dirty="0"/>
              <a:t> </a:t>
            </a:r>
            <a:r>
              <a:rPr dirty="0" err="1"/>
              <a:t>sự</a:t>
            </a:r>
            <a:r>
              <a:rPr dirty="0"/>
              <a:t> </a:t>
            </a:r>
            <a:r>
              <a:rPr dirty="0" err="1"/>
              <a:t>kiện</a:t>
            </a:r>
            <a:r>
              <a:rPr dirty="0"/>
              <a:t> ở </a:t>
            </a:r>
            <a:r>
              <a:rPr dirty="0" err="1"/>
              <a:t>địa</a:t>
            </a:r>
            <a:r>
              <a:rPr dirty="0"/>
              <a:t> </a:t>
            </a:r>
            <a:r>
              <a:rPr dirty="0" err="1"/>
              <a:t>phương</a:t>
            </a:r>
            <a:r>
              <a:rPr dirty="0"/>
              <a:t> </a:t>
            </a:r>
          </a:p>
          <a:p>
            <a:pPr algn="l">
              <a:lnSpc>
                <a:spcPts val="4550"/>
              </a:lnSpc>
            </a:pPr>
            <a:endParaRPr dirty="0"/>
          </a:p>
        </p:txBody>
      </p:sp>
      <p:sp>
        <p:nvSpPr>
          <p:cNvPr id="9" name="Freeform 9"/>
          <p:cNvSpPr/>
          <p:nvPr/>
        </p:nvSpPr>
        <p:spPr>
          <a:xfrm>
            <a:off x="13196870" y="3467100"/>
            <a:ext cx="4062430" cy="4114800"/>
          </a:xfrm>
          <a:custGeom>
            <a:avLst/>
            <a:gdLst/>
            <a:ahLst/>
            <a:cxnLst/>
            <a:rect l="l" t="t" r="r" b="b"/>
            <a:pathLst>
              <a:path w="4062430" h="4114800">
                <a:moveTo>
                  <a:pt x="0" y="0"/>
                </a:moveTo>
                <a:lnTo>
                  <a:pt x="4062430" y="0"/>
                </a:lnTo>
                <a:lnTo>
                  <a:pt x="406243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2303915" y="117461"/>
            <a:ext cx="13680170" cy="109601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t>Xây dựng kết nối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13169"/>
        </a:solidFill>
        <a:effectLst/>
      </p:bgPr>
    </p:bg>
    <p:spTree>
      <p:nvGrpSpPr>
        <p:cNvPr id="1" name=""/>
        <p:cNvGrpSpPr/>
        <p:nvPr/>
      </p:nvGrpSpPr>
      <p:grpSpPr>
        <a:xfrm>
          <a:off x="0" y="0"/>
          <a:ext cx="0" cy="0"/>
          <a:chOff x="0" y="0"/>
          <a:chExt cx="0" cy="0"/>
        </a:xfrm>
      </p:grpSpPr>
      <p:sp>
        <p:nvSpPr>
          <p:cNvPr id="2" name="Freeform 2"/>
          <p:cNvSpPr/>
          <p:nvPr/>
        </p:nvSpPr>
        <p:spPr>
          <a:xfrm rot="2367958">
            <a:off x="-390382" y="65080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2">
              <a:alphaModFix amt="19999"/>
              <a:extLst>
                <a:ext uri="{96DAC541-7B7A-43D3-8B79-37D633B846F1}">
                  <asvg:svgBlip xmlns:asvg="http://schemas.microsoft.com/office/drawing/2016/SVG/main" r:embed="rId3"/>
                </a:ext>
              </a:extLst>
            </a:blip>
            <a:stretch>
              <a:fillRect l="-286" r="-286"/>
            </a:stretch>
          </a:blipFill>
        </p:spPr>
        <p:txBody>
          <a:bodyPr/>
          <a:lstStyle/>
          <a:p>
            <a:endParaRPr lang="en-US"/>
          </a:p>
        </p:txBody>
      </p:sp>
      <p:sp>
        <p:nvSpPr>
          <p:cNvPr id="3" name="Freeform 3"/>
          <p:cNvSpPr/>
          <p:nvPr/>
        </p:nvSpPr>
        <p:spPr>
          <a:xfrm rot="-8432317">
            <a:off x="14834439" y="-210323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4" name="Freeform 4"/>
          <p:cNvSpPr/>
          <p:nvPr/>
        </p:nvSpPr>
        <p:spPr>
          <a:xfrm>
            <a:off x="6880295" y="4717598"/>
            <a:ext cx="4527410" cy="3321987"/>
          </a:xfrm>
          <a:custGeom>
            <a:avLst/>
            <a:gdLst/>
            <a:ahLst/>
            <a:cxnLst/>
            <a:rect l="l" t="t" r="r" b="b"/>
            <a:pathLst>
              <a:path w="4527410" h="3321987">
                <a:moveTo>
                  <a:pt x="0" y="0"/>
                </a:moveTo>
                <a:lnTo>
                  <a:pt x="4527410" y="0"/>
                </a:lnTo>
                <a:lnTo>
                  <a:pt x="4527410" y="3321987"/>
                </a:lnTo>
                <a:lnTo>
                  <a:pt x="0" y="33219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028700" y="2058670"/>
            <a:ext cx="16230600" cy="1368428"/>
          </a:xfrm>
          <a:prstGeom prst="rect">
            <a:avLst/>
          </a:prstGeom>
        </p:spPr>
        <p:txBody>
          <a:bodyPr lIns="0" tIns="0" rIns="0" bIns="0" anchor="t">
            <a:spAutoFit/>
          </a:bodyPr>
          <a:lstStyle/>
          <a:p>
            <a:pPr marL="0" lvl="0" indent="0" algn="ctr">
              <a:lnSpc>
                <a:spcPts val="11049"/>
              </a:lnSpc>
              <a:defRPr sz="8499" b="1">
                <a:solidFill>
                  <a:srgbClr val="FFFFFF"/>
                </a:solidFill>
                <a:latin typeface="Montserrat Bold"/>
                <a:ea typeface="Montserrat Bold"/>
                <a:cs typeface="Montserrat Bold"/>
                <a:sym typeface="Montserrat Bold"/>
              </a:defRPr>
            </a:pPr>
            <a:r>
              <a:t>CÔNG CỤ SEO THIẾT YẾU: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484619"/>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3" name="Freeform 3"/>
          <p:cNvSpPr/>
          <p:nvPr/>
        </p:nvSpPr>
        <p:spPr>
          <a:xfrm rot="2367958">
            <a:off x="-576322" y="5715269"/>
            <a:ext cx="4403101" cy="7259549"/>
          </a:xfrm>
          <a:custGeom>
            <a:avLst/>
            <a:gdLst/>
            <a:ahLst/>
            <a:cxnLst/>
            <a:rect l="l" t="t" r="r" b="b"/>
            <a:pathLst>
              <a:path w="4403101" h="7259549">
                <a:moveTo>
                  <a:pt x="0" y="0"/>
                </a:moveTo>
                <a:lnTo>
                  <a:pt x="4403101" y="0"/>
                </a:lnTo>
                <a:lnTo>
                  <a:pt x="4403101" y="7259548"/>
                </a:lnTo>
                <a:lnTo>
                  <a:pt x="0" y="7259548"/>
                </a:lnTo>
                <a:lnTo>
                  <a:pt x="0" y="0"/>
                </a:lnTo>
                <a:close/>
              </a:path>
            </a:pathLst>
          </a:custGeom>
          <a:blipFill>
            <a:blip r:embed="rId2">
              <a:alphaModFix amt="13000"/>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4" name="TextBox 4"/>
          <p:cNvSpPr txBox="1"/>
          <p:nvPr/>
        </p:nvSpPr>
        <p:spPr>
          <a:xfrm>
            <a:off x="2303915" y="117461"/>
            <a:ext cx="13680170" cy="109601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t>Công cụ SEO</a:t>
            </a:r>
          </a:p>
        </p:txBody>
      </p:sp>
      <p:grpSp>
        <p:nvGrpSpPr>
          <p:cNvPr id="5" name="Group 5"/>
          <p:cNvGrpSpPr/>
          <p:nvPr/>
        </p:nvGrpSpPr>
        <p:grpSpPr>
          <a:xfrm>
            <a:off x="14041471" y="7927062"/>
            <a:ext cx="4502416" cy="3764732"/>
            <a:chOff x="0" y="0"/>
            <a:chExt cx="1697410" cy="1419303"/>
          </a:xfrm>
        </p:grpSpPr>
        <p:sp>
          <p:nvSpPr>
            <p:cNvPr id="6" name="Freeform 6"/>
            <p:cNvSpPr/>
            <p:nvPr/>
          </p:nvSpPr>
          <p:spPr>
            <a:xfrm>
              <a:off x="0" y="0"/>
              <a:ext cx="1697410" cy="1419304"/>
            </a:xfrm>
            <a:custGeom>
              <a:avLst/>
              <a:gdLst/>
              <a:ahLst/>
              <a:cxnLst/>
              <a:rect l="l" t="t" r="r" b="b"/>
              <a:pathLst>
                <a:path w="1697410" h="1419304">
                  <a:moveTo>
                    <a:pt x="1572950" y="1419303"/>
                  </a:moveTo>
                  <a:lnTo>
                    <a:pt x="124460" y="1419303"/>
                  </a:lnTo>
                  <a:cubicBezTo>
                    <a:pt x="55880" y="1419303"/>
                    <a:pt x="0" y="1363423"/>
                    <a:pt x="0" y="1294843"/>
                  </a:cubicBezTo>
                  <a:lnTo>
                    <a:pt x="0" y="124460"/>
                  </a:lnTo>
                  <a:cubicBezTo>
                    <a:pt x="0" y="55880"/>
                    <a:pt x="55880" y="0"/>
                    <a:pt x="124460" y="0"/>
                  </a:cubicBezTo>
                  <a:lnTo>
                    <a:pt x="1572950" y="0"/>
                  </a:lnTo>
                  <a:cubicBezTo>
                    <a:pt x="1641530" y="0"/>
                    <a:pt x="1697410" y="55880"/>
                    <a:pt x="1697410" y="124460"/>
                  </a:cubicBezTo>
                  <a:lnTo>
                    <a:pt x="1697410" y="1294844"/>
                  </a:lnTo>
                  <a:cubicBezTo>
                    <a:pt x="1697410" y="1363423"/>
                    <a:pt x="1641530" y="1419304"/>
                    <a:pt x="1572950" y="1419304"/>
                  </a:cubicBezTo>
                  <a:close/>
                </a:path>
              </a:pathLst>
            </a:custGeom>
            <a:solidFill>
              <a:srgbClr val="E9EBF8"/>
            </a:solidFill>
          </p:spPr>
          <p:txBody>
            <a:bodyPr/>
            <a:lstStyle/>
            <a:p>
              <a:endParaRPr lang="en-US"/>
            </a:p>
          </p:txBody>
        </p:sp>
      </p:grpSp>
      <p:sp>
        <p:nvSpPr>
          <p:cNvPr id="7" name="TextBox 7"/>
          <p:cNvSpPr txBox="1"/>
          <p:nvPr/>
        </p:nvSpPr>
        <p:spPr>
          <a:xfrm>
            <a:off x="14041471" y="7989483"/>
            <a:ext cx="3990643" cy="2124075"/>
          </a:xfrm>
          <a:prstGeom prst="rect">
            <a:avLst/>
          </a:prstGeom>
        </p:spPr>
        <p:txBody>
          <a:bodyPr lIns="0" tIns="0" rIns="0" bIns="0" anchor="t">
            <a:spAutoFit/>
          </a:bodyPr>
          <a:lstStyle/>
          <a:p>
            <a:pPr marL="0" lvl="0" indent="0" algn="ctr">
              <a:lnSpc>
                <a:spcPts val="4275"/>
              </a:lnSpc>
              <a:defRPr sz="2500" b="1">
                <a:solidFill>
                  <a:srgbClr val="000000"/>
                </a:solidFill>
                <a:latin typeface="Montserrat Bold"/>
                <a:ea typeface="Montserrat Bold"/>
                <a:cs typeface="Montserrat Bold"/>
                <a:sym typeface="Montserrat Bold"/>
              </a:defRPr>
            </a:pPr>
            <a:r>
              <a:rPr dirty="0"/>
              <a:t>97% </a:t>
            </a:r>
            <a:r>
              <a:rPr dirty="0" err="1"/>
              <a:t>trong</a:t>
            </a:r>
            <a:r>
              <a:rPr dirty="0"/>
              <a:t> </a:t>
            </a:r>
            <a:r>
              <a:rPr dirty="0" err="1"/>
              <a:t>số</a:t>
            </a:r>
            <a:r>
              <a:rPr dirty="0"/>
              <a:t> </a:t>
            </a:r>
            <a:r>
              <a:rPr dirty="0" err="1"/>
              <a:t>chúng</a:t>
            </a:r>
            <a:r>
              <a:rPr dirty="0"/>
              <a:t> ta </a:t>
            </a:r>
            <a:r>
              <a:rPr dirty="0" err="1"/>
              <a:t>tìm</a:t>
            </a:r>
            <a:r>
              <a:rPr dirty="0"/>
              <a:t> </a:t>
            </a:r>
            <a:r>
              <a:rPr dirty="0" err="1"/>
              <a:t>kiếm</a:t>
            </a:r>
            <a:r>
              <a:rPr dirty="0"/>
              <a:t> </a:t>
            </a:r>
            <a:r>
              <a:rPr dirty="0" err="1"/>
              <a:t>trực</a:t>
            </a:r>
            <a:r>
              <a:rPr dirty="0"/>
              <a:t> </a:t>
            </a:r>
            <a:r>
              <a:rPr dirty="0" err="1"/>
              <a:t>tuyến</a:t>
            </a:r>
            <a:r>
              <a:rPr dirty="0"/>
              <a:t> </a:t>
            </a:r>
            <a:r>
              <a:rPr dirty="0" err="1"/>
              <a:t>để</a:t>
            </a:r>
            <a:r>
              <a:rPr dirty="0"/>
              <a:t> </a:t>
            </a:r>
            <a:r>
              <a:rPr dirty="0" err="1"/>
              <a:t>tìm</a:t>
            </a:r>
            <a:r>
              <a:rPr dirty="0"/>
              <a:t> </a:t>
            </a:r>
            <a:r>
              <a:rPr dirty="0" err="1"/>
              <a:t>hiểu</a:t>
            </a:r>
            <a:r>
              <a:rPr dirty="0"/>
              <a:t> </a:t>
            </a:r>
            <a:r>
              <a:rPr dirty="0" err="1"/>
              <a:t>về</a:t>
            </a:r>
            <a:r>
              <a:rPr dirty="0"/>
              <a:t> </a:t>
            </a:r>
            <a:r>
              <a:rPr dirty="0" err="1"/>
              <a:t>một</a:t>
            </a:r>
            <a:r>
              <a:rPr dirty="0"/>
              <a:t> </a:t>
            </a:r>
            <a:r>
              <a:rPr dirty="0" err="1"/>
              <a:t>công</a:t>
            </a:r>
            <a:r>
              <a:rPr dirty="0"/>
              <a:t> ty </a:t>
            </a:r>
            <a:r>
              <a:rPr dirty="0" err="1"/>
              <a:t>hoặc</a:t>
            </a:r>
            <a:r>
              <a:rPr dirty="0"/>
              <a:t> </a:t>
            </a:r>
            <a:r>
              <a:rPr dirty="0" err="1"/>
              <a:t>tổ</a:t>
            </a:r>
            <a:r>
              <a:rPr dirty="0"/>
              <a:t> </a:t>
            </a:r>
            <a:r>
              <a:rPr dirty="0" err="1"/>
              <a:t>chức</a:t>
            </a:r>
            <a:r>
              <a:rPr dirty="0"/>
              <a:t> </a:t>
            </a:r>
            <a:r>
              <a:rPr dirty="0" err="1"/>
              <a:t>địa</a:t>
            </a:r>
            <a:r>
              <a:rPr dirty="0"/>
              <a:t> </a:t>
            </a:r>
            <a:r>
              <a:rPr dirty="0" err="1"/>
              <a:t>phương</a:t>
            </a:r>
            <a:endParaRPr dirty="0"/>
          </a:p>
        </p:txBody>
      </p:sp>
      <p:sp>
        <p:nvSpPr>
          <p:cNvPr id="8" name="TextBox 8"/>
          <p:cNvSpPr txBox="1"/>
          <p:nvPr/>
        </p:nvSpPr>
        <p:spPr>
          <a:xfrm>
            <a:off x="1026495" y="2460622"/>
            <a:ext cx="12949095" cy="1210588"/>
          </a:xfrm>
          <a:prstGeom prst="rect">
            <a:avLst/>
          </a:prstGeom>
        </p:spPr>
        <p:txBody>
          <a:bodyPr lIns="0" tIns="0" rIns="0" bIns="0" anchor="t">
            <a:spAutoFit/>
          </a:bodyPr>
          <a:lstStyle/>
          <a:p>
            <a:pPr marL="755651" lvl="1" indent="-377825" algn="l">
              <a:lnSpc>
                <a:spcPts val="4900"/>
              </a:lnSpc>
              <a:buFont typeface="Arial"/>
              <a:buChar char="•"/>
              <a:defRPr sz="3500">
                <a:solidFill>
                  <a:srgbClr val="000000"/>
                </a:solidFill>
                <a:latin typeface="Montserrat"/>
                <a:ea typeface="Montserrat"/>
                <a:cs typeface="Montserrat"/>
                <a:sym typeface="Montserrat"/>
              </a:defRPr>
            </a:pPr>
            <a:r>
              <a:rPr dirty="0" err="1"/>
              <a:t>Giúp</a:t>
            </a:r>
            <a:r>
              <a:rPr dirty="0"/>
              <a:t> </a:t>
            </a:r>
            <a:r>
              <a:rPr dirty="0" err="1"/>
              <a:t>theo</a:t>
            </a:r>
            <a:r>
              <a:rPr dirty="0"/>
              <a:t> </a:t>
            </a:r>
            <a:r>
              <a:rPr dirty="0" err="1"/>
              <a:t>dõi</a:t>
            </a:r>
            <a:r>
              <a:rPr dirty="0"/>
              <a:t>, </a:t>
            </a:r>
            <a:r>
              <a:rPr dirty="0" err="1"/>
              <a:t>duy</a:t>
            </a:r>
            <a:r>
              <a:rPr dirty="0"/>
              <a:t> </a:t>
            </a:r>
            <a:r>
              <a:rPr dirty="0" err="1"/>
              <a:t>trì</a:t>
            </a:r>
            <a:r>
              <a:rPr dirty="0"/>
              <a:t> </a:t>
            </a:r>
            <a:r>
              <a:rPr dirty="0" err="1"/>
              <a:t>và</a:t>
            </a:r>
            <a:r>
              <a:rPr dirty="0"/>
              <a:t> </a:t>
            </a:r>
            <a:r>
              <a:rPr dirty="0" err="1"/>
              <a:t>khắc</a:t>
            </a:r>
            <a:r>
              <a:rPr dirty="0"/>
              <a:t> </a:t>
            </a:r>
            <a:r>
              <a:rPr dirty="0" err="1"/>
              <a:t>phục</a:t>
            </a:r>
            <a:r>
              <a:rPr dirty="0"/>
              <a:t> </a:t>
            </a:r>
            <a:r>
              <a:rPr dirty="0" err="1"/>
              <a:t>vấn</a:t>
            </a:r>
            <a:r>
              <a:rPr dirty="0"/>
              <a:t> </a:t>
            </a:r>
            <a:r>
              <a:rPr dirty="0" err="1"/>
              <a:t>đề</a:t>
            </a:r>
            <a:r>
              <a:rPr dirty="0"/>
              <a:t> </a:t>
            </a:r>
            <a:r>
              <a:rPr dirty="0" err="1"/>
              <a:t>về</a:t>
            </a:r>
            <a:r>
              <a:rPr dirty="0"/>
              <a:t> </a:t>
            </a:r>
            <a:r>
              <a:rPr dirty="0" err="1"/>
              <a:t>độ</a:t>
            </a:r>
            <a:r>
              <a:rPr dirty="0"/>
              <a:t> </a:t>
            </a:r>
            <a:r>
              <a:rPr dirty="0" err="1"/>
              <a:t>hiện</a:t>
            </a:r>
            <a:r>
              <a:rPr dirty="0"/>
              <a:t> </a:t>
            </a:r>
            <a:r>
              <a:rPr dirty="0" err="1"/>
              <a:t>diện</a:t>
            </a:r>
            <a:r>
              <a:rPr dirty="0"/>
              <a:t> </a:t>
            </a:r>
            <a:r>
              <a:rPr dirty="0" err="1"/>
              <a:t>của</a:t>
            </a:r>
            <a:r>
              <a:rPr dirty="0"/>
              <a:t> </a:t>
            </a:r>
            <a:r>
              <a:rPr dirty="0" err="1"/>
              <a:t>trang</a:t>
            </a:r>
            <a:r>
              <a:rPr dirty="0"/>
              <a:t> web </a:t>
            </a:r>
            <a:r>
              <a:rPr dirty="0" err="1"/>
              <a:t>trong</a:t>
            </a:r>
            <a:r>
              <a:rPr dirty="0"/>
              <a:t> </a:t>
            </a:r>
            <a:r>
              <a:rPr dirty="0" err="1"/>
              <a:t>kết</a:t>
            </a:r>
            <a:r>
              <a:rPr dirty="0"/>
              <a:t> </a:t>
            </a:r>
            <a:r>
              <a:rPr dirty="0" err="1"/>
              <a:t>quả</a:t>
            </a:r>
            <a:r>
              <a:rPr dirty="0"/>
              <a:t> </a:t>
            </a:r>
            <a:r>
              <a:rPr dirty="0" err="1"/>
              <a:t>tìm</a:t>
            </a:r>
            <a:r>
              <a:rPr dirty="0"/>
              <a:t> </a:t>
            </a:r>
            <a:r>
              <a:rPr dirty="0" err="1"/>
              <a:t>kiếm</a:t>
            </a:r>
            <a:r>
              <a:rPr lang="en-US" dirty="0"/>
              <a:t> </a:t>
            </a:r>
            <a:r>
              <a:rPr dirty="0"/>
              <a:t>Google.</a:t>
            </a:r>
          </a:p>
        </p:txBody>
      </p:sp>
      <p:grpSp>
        <p:nvGrpSpPr>
          <p:cNvPr id="9" name="Group 9"/>
          <p:cNvGrpSpPr/>
          <p:nvPr/>
        </p:nvGrpSpPr>
        <p:grpSpPr>
          <a:xfrm>
            <a:off x="1028700" y="1571019"/>
            <a:ext cx="6682133" cy="831632"/>
            <a:chOff x="0" y="0"/>
            <a:chExt cx="8909511" cy="1108843"/>
          </a:xfrm>
        </p:grpSpPr>
        <p:grpSp>
          <p:nvGrpSpPr>
            <p:cNvPr id="10" name="Group 10"/>
            <p:cNvGrpSpPr/>
            <p:nvPr/>
          </p:nvGrpSpPr>
          <p:grpSpPr>
            <a:xfrm>
              <a:off x="0" y="0"/>
              <a:ext cx="8909511" cy="1108843"/>
              <a:chOff x="0" y="0"/>
              <a:chExt cx="7102788" cy="883985"/>
            </a:xfrm>
          </p:grpSpPr>
          <p:sp>
            <p:nvSpPr>
              <p:cNvPr id="11" name="Freeform 11"/>
              <p:cNvSpPr/>
              <p:nvPr/>
            </p:nvSpPr>
            <p:spPr>
              <a:xfrm>
                <a:off x="0" y="0"/>
                <a:ext cx="7102788" cy="883986"/>
              </a:xfrm>
              <a:custGeom>
                <a:avLst/>
                <a:gdLst/>
                <a:ahLst/>
                <a:cxnLst/>
                <a:rect l="l" t="t" r="r" b="b"/>
                <a:pathLst>
                  <a:path w="7102788" h="883986">
                    <a:moveTo>
                      <a:pt x="6978328" y="883985"/>
                    </a:moveTo>
                    <a:lnTo>
                      <a:pt x="124460" y="883985"/>
                    </a:lnTo>
                    <a:cubicBezTo>
                      <a:pt x="55880" y="883985"/>
                      <a:pt x="0" y="828105"/>
                      <a:pt x="0" y="759525"/>
                    </a:cubicBezTo>
                    <a:lnTo>
                      <a:pt x="0" y="124460"/>
                    </a:lnTo>
                    <a:cubicBezTo>
                      <a:pt x="0" y="55880"/>
                      <a:pt x="55880" y="0"/>
                      <a:pt x="124460" y="0"/>
                    </a:cubicBezTo>
                    <a:lnTo>
                      <a:pt x="6978328" y="0"/>
                    </a:lnTo>
                    <a:cubicBezTo>
                      <a:pt x="7046908" y="0"/>
                      <a:pt x="7102788" y="55880"/>
                      <a:pt x="7102788" y="124460"/>
                    </a:cubicBezTo>
                    <a:lnTo>
                      <a:pt x="7102788" y="759526"/>
                    </a:lnTo>
                    <a:cubicBezTo>
                      <a:pt x="7102788" y="828105"/>
                      <a:pt x="7046908" y="883986"/>
                      <a:pt x="6978328" y="883986"/>
                    </a:cubicBezTo>
                    <a:close/>
                  </a:path>
                </a:pathLst>
              </a:custGeom>
              <a:solidFill>
                <a:srgbClr val="613169"/>
              </a:solidFill>
            </p:spPr>
            <p:txBody>
              <a:bodyPr/>
              <a:lstStyle/>
              <a:p>
                <a:endParaRPr lang="en-US"/>
              </a:p>
            </p:txBody>
          </p:sp>
        </p:grpSp>
        <p:sp>
          <p:nvSpPr>
            <p:cNvPr id="12" name="TextBox 12"/>
            <p:cNvSpPr txBox="1"/>
            <p:nvPr/>
          </p:nvSpPr>
          <p:spPr>
            <a:xfrm>
              <a:off x="258016" y="112038"/>
              <a:ext cx="8114305" cy="846667"/>
            </a:xfrm>
            <a:prstGeom prst="rect">
              <a:avLst/>
            </a:prstGeom>
          </p:spPr>
          <p:txBody>
            <a:bodyPr lIns="0" tIns="0" rIns="0" bIns="0" anchor="t">
              <a:spAutoFit/>
            </a:bodyPr>
            <a:lstStyle/>
            <a:p>
              <a:pPr marL="0" lvl="0" indent="0" algn="ctr">
                <a:lnSpc>
                  <a:spcPts val="5199"/>
                </a:lnSpc>
                <a:defRPr sz="3999" b="1">
                  <a:solidFill>
                    <a:srgbClr val="FFFFFF"/>
                  </a:solidFill>
                  <a:latin typeface="Roboto Bold"/>
                  <a:ea typeface="Roboto Bold"/>
                  <a:cs typeface="Roboto Bold"/>
                  <a:sym typeface="Roboto Bold"/>
                </a:defRPr>
              </a:pPr>
              <a:r>
                <a:t>Google Search Console</a:t>
              </a:r>
            </a:p>
          </p:txBody>
        </p:sp>
      </p:grpSp>
      <p:grpSp>
        <p:nvGrpSpPr>
          <p:cNvPr id="13" name="Group 13"/>
          <p:cNvGrpSpPr/>
          <p:nvPr/>
        </p:nvGrpSpPr>
        <p:grpSpPr>
          <a:xfrm>
            <a:off x="1026495" y="3933822"/>
            <a:ext cx="6682133" cy="831632"/>
            <a:chOff x="0" y="0"/>
            <a:chExt cx="8909511" cy="1108843"/>
          </a:xfrm>
        </p:grpSpPr>
        <p:grpSp>
          <p:nvGrpSpPr>
            <p:cNvPr id="14" name="Group 14"/>
            <p:cNvGrpSpPr/>
            <p:nvPr/>
          </p:nvGrpSpPr>
          <p:grpSpPr>
            <a:xfrm>
              <a:off x="0" y="0"/>
              <a:ext cx="8909511" cy="1108843"/>
              <a:chOff x="0" y="0"/>
              <a:chExt cx="7102788" cy="883985"/>
            </a:xfrm>
          </p:grpSpPr>
          <p:sp>
            <p:nvSpPr>
              <p:cNvPr id="15" name="Freeform 15"/>
              <p:cNvSpPr/>
              <p:nvPr/>
            </p:nvSpPr>
            <p:spPr>
              <a:xfrm>
                <a:off x="0" y="0"/>
                <a:ext cx="7102788" cy="883986"/>
              </a:xfrm>
              <a:custGeom>
                <a:avLst/>
                <a:gdLst/>
                <a:ahLst/>
                <a:cxnLst/>
                <a:rect l="l" t="t" r="r" b="b"/>
                <a:pathLst>
                  <a:path w="7102788" h="883986">
                    <a:moveTo>
                      <a:pt x="6978328" y="883985"/>
                    </a:moveTo>
                    <a:lnTo>
                      <a:pt x="124460" y="883985"/>
                    </a:lnTo>
                    <a:cubicBezTo>
                      <a:pt x="55880" y="883985"/>
                      <a:pt x="0" y="828105"/>
                      <a:pt x="0" y="759525"/>
                    </a:cubicBezTo>
                    <a:lnTo>
                      <a:pt x="0" y="124460"/>
                    </a:lnTo>
                    <a:cubicBezTo>
                      <a:pt x="0" y="55880"/>
                      <a:pt x="55880" y="0"/>
                      <a:pt x="124460" y="0"/>
                    </a:cubicBezTo>
                    <a:lnTo>
                      <a:pt x="6978328" y="0"/>
                    </a:lnTo>
                    <a:cubicBezTo>
                      <a:pt x="7046908" y="0"/>
                      <a:pt x="7102788" y="55880"/>
                      <a:pt x="7102788" y="124460"/>
                    </a:cubicBezTo>
                    <a:lnTo>
                      <a:pt x="7102788" y="759526"/>
                    </a:lnTo>
                    <a:cubicBezTo>
                      <a:pt x="7102788" y="828105"/>
                      <a:pt x="7046908" y="883986"/>
                      <a:pt x="6978328" y="883986"/>
                    </a:cubicBezTo>
                    <a:close/>
                  </a:path>
                </a:pathLst>
              </a:custGeom>
              <a:solidFill>
                <a:srgbClr val="613169"/>
              </a:solidFill>
            </p:spPr>
            <p:txBody>
              <a:bodyPr/>
              <a:lstStyle/>
              <a:p>
                <a:endParaRPr lang="en-US"/>
              </a:p>
            </p:txBody>
          </p:sp>
        </p:grpSp>
        <p:sp>
          <p:nvSpPr>
            <p:cNvPr id="16" name="TextBox 16"/>
            <p:cNvSpPr txBox="1"/>
            <p:nvPr/>
          </p:nvSpPr>
          <p:spPr>
            <a:xfrm>
              <a:off x="258016" y="112038"/>
              <a:ext cx="8114305" cy="846667"/>
            </a:xfrm>
            <a:prstGeom prst="rect">
              <a:avLst/>
            </a:prstGeom>
          </p:spPr>
          <p:txBody>
            <a:bodyPr lIns="0" tIns="0" rIns="0" bIns="0" anchor="t">
              <a:spAutoFit/>
            </a:bodyPr>
            <a:lstStyle/>
            <a:p>
              <a:pPr marL="0" lvl="0" indent="0" algn="ctr">
                <a:lnSpc>
                  <a:spcPts val="5199"/>
                </a:lnSpc>
                <a:defRPr sz="3999" b="1">
                  <a:solidFill>
                    <a:srgbClr val="FFFFFF"/>
                  </a:solidFill>
                  <a:latin typeface="Roboto Bold"/>
                  <a:ea typeface="Roboto Bold"/>
                  <a:cs typeface="Roboto Bold"/>
                  <a:sym typeface="Roboto Bold"/>
                </a:defRPr>
              </a:pPr>
              <a:r>
                <a:t>Bing Webmasters</a:t>
              </a:r>
            </a:p>
          </p:txBody>
        </p:sp>
      </p:grpSp>
      <p:sp>
        <p:nvSpPr>
          <p:cNvPr id="17" name="TextBox 17"/>
          <p:cNvSpPr txBox="1"/>
          <p:nvPr/>
        </p:nvSpPr>
        <p:spPr>
          <a:xfrm>
            <a:off x="1028826" y="4860704"/>
            <a:ext cx="12980078" cy="1708150"/>
          </a:xfrm>
          <a:prstGeom prst="rect">
            <a:avLst/>
          </a:prstGeom>
        </p:spPr>
        <p:txBody>
          <a:bodyPr lIns="0" tIns="0" rIns="0" bIns="0" anchor="t">
            <a:spAutoFit/>
          </a:bodyPr>
          <a:lstStyle/>
          <a:p>
            <a:pPr marL="755651" lvl="1" indent="-377825" algn="l">
              <a:lnSpc>
                <a:spcPts val="4550"/>
              </a:lnSpc>
              <a:buFont typeface="Arial"/>
              <a:buChar char="•"/>
              <a:defRPr sz="3500">
                <a:solidFill>
                  <a:srgbClr val="000000"/>
                </a:solidFill>
                <a:latin typeface="Montserrat"/>
                <a:ea typeface="Montserrat"/>
                <a:cs typeface="Montserrat"/>
                <a:sym typeface="Montserrat"/>
              </a:defRPr>
            </a:pPr>
            <a:r>
              <a:t>Giúp tối ưu hóa trang web cho tìm kiếm trên Bing, cung cấp thông tin chi tiết, chẩn đoán và đề xuất để cải thiện khả năng hiển thị trong công cụ tìm kiếm.</a:t>
            </a:r>
          </a:p>
        </p:txBody>
      </p:sp>
      <p:grpSp>
        <p:nvGrpSpPr>
          <p:cNvPr id="18" name="Group 18"/>
          <p:cNvGrpSpPr/>
          <p:nvPr/>
        </p:nvGrpSpPr>
        <p:grpSpPr>
          <a:xfrm>
            <a:off x="1026495" y="6816504"/>
            <a:ext cx="6682133" cy="831632"/>
            <a:chOff x="0" y="0"/>
            <a:chExt cx="8909511" cy="1108843"/>
          </a:xfrm>
        </p:grpSpPr>
        <p:grpSp>
          <p:nvGrpSpPr>
            <p:cNvPr id="19" name="Group 19"/>
            <p:cNvGrpSpPr/>
            <p:nvPr/>
          </p:nvGrpSpPr>
          <p:grpSpPr>
            <a:xfrm>
              <a:off x="0" y="0"/>
              <a:ext cx="8909511" cy="1108843"/>
              <a:chOff x="0" y="0"/>
              <a:chExt cx="7102788" cy="883985"/>
            </a:xfrm>
          </p:grpSpPr>
          <p:sp>
            <p:nvSpPr>
              <p:cNvPr id="20" name="Freeform 20"/>
              <p:cNvSpPr/>
              <p:nvPr/>
            </p:nvSpPr>
            <p:spPr>
              <a:xfrm>
                <a:off x="0" y="0"/>
                <a:ext cx="7102788" cy="883986"/>
              </a:xfrm>
              <a:custGeom>
                <a:avLst/>
                <a:gdLst/>
                <a:ahLst/>
                <a:cxnLst/>
                <a:rect l="l" t="t" r="r" b="b"/>
                <a:pathLst>
                  <a:path w="7102788" h="883986">
                    <a:moveTo>
                      <a:pt x="6978328" y="883985"/>
                    </a:moveTo>
                    <a:lnTo>
                      <a:pt x="124460" y="883985"/>
                    </a:lnTo>
                    <a:cubicBezTo>
                      <a:pt x="55880" y="883985"/>
                      <a:pt x="0" y="828105"/>
                      <a:pt x="0" y="759525"/>
                    </a:cubicBezTo>
                    <a:lnTo>
                      <a:pt x="0" y="124460"/>
                    </a:lnTo>
                    <a:cubicBezTo>
                      <a:pt x="0" y="55880"/>
                      <a:pt x="55880" y="0"/>
                      <a:pt x="124460" y="0"/>
                    </a:cubicBezTo>
                    <a:lnTo>
                      <a:pt x="6978328" y="0"/>
                    </a:lnTo>
                    <a:cubicBezTo>
                      <a:pt x="7046908" y="0"/>
                      <a:pt x="7102788" y="55880"/>
                      <a:pt x="7102788" y="124460"/>
                    </a:cubicBezTo>
                    <a:lnTo>
                      <a:pt x="7102788" y="759526"/>
                    </a:lnTo>
                    <a:cubicBezTo>
                      <a:pt x="7102788" y="828105"/>
                      <a:pt x="7046908" y="883986"/>
                      <a:pt x="6978328" y="883986"/>
                    </a:cubicBezTo>
                    <a:close/>
                  </a:path>
                </a:pathLst>
              </a:custGeom>
              <a:solidFill>
                <a:srgbClr val="613169"/>
              </a:solidFill>
            </p:spPr>
            <p:txBody>
              <a:bodyPr/>
              <a:lstStyle/>
              <a:p>
                <a:endParaRPr lang="en-US"/>
              </a:p>
            </p:txBody>
          </p:sp>
        </p:grpSp>
        <p:sp>
          <p:nvSpPr>
            <p:cNvPr id="21" name="TextBox 21"/>
            <p:cNvSpPr txBox="1"/>
            <p:nvPr/>
          </p:nvSpPr>
          <p:spPr>
            <a:xfrm>
              <a:off x="258016" y="112038"/>
              <a:ext cx="8114305" cy="846667"/>
            </a:xfrm>
            <a:prstGeom prst="rect">
              <a:avLst/>
            </a:prstGeom>
          </p:spPr>
          <p:txBody>
            <a:bodyPr lIns="0" tIns="0" rIns="0" bIns="0" anchor="t">
              <a:spAutoFit/>
            </a:bodyPr>
            <a:lstStyle/>
            <a:p>
              <a:pPr lvl="0" algn="ctr">
                <a:lnSpc>
                  <a:spcPts val="5199"/>
                </a:lnSpc>
                <a:defRPr sz="3999" b="1">
                  <a:solidFill>
                    <a:srgbClr val="FFFFFF"/>
                  </a:solidFill>
                  <a:latin typeface="Roboto Bold"/>
                  <a:ea typeface="Roboto Bold"/>
                  <a:cs typeface="Roboto Bold"/>
                  <a:sym typeface="Roboto Bold"/>
                </a:defRPr>
              </a:pPr>
              <a:r>
                <a:rPr lang="en-US" dirty="0"/>
                <a:t>Page Speed Insights</a:t>
              </a:r>
              <a:endParaRPr dirty="0"/>
            </a:p>
          </p:txBody>
        </p:sp>
      </p:grpSp>
      <p:sp>
        <p:nvSpPr>
          <p:cNvPr id="22" name="TextBox 22"/>
          <p:cNvSpPr txBox="1"/>
          <p:nvPr/>
        </p:nvSpPr>
        <p:spPr>
          <a:xfrm>
            <a:off x="1026495" y="7664450"/>
            <a:ext cx="12949095" cy="1136650"/>
          </a:xfrm>
          <a:prstGeom prst="rect">
            <a:avLst/>
          </a:prstGeom>
        </p:spPr>
        <p:txBody>
          <a:bodyPr lIns="0" tIns="0" rIns="0" bIns="0" anchor="t">
            <a:spAutoFit/>
          </a:bodyPr>
          <a:lstStyle/>
          <a:p>
            <a:pPr marL="755651" lvl="1" indent="-377825" algn="l">
              <a:lnSpc>
                <a:spcPts val="4550"/>
              </a:lnSpc>
              <a:buFont typeface="Arial"/>
              <a:buChar char="•"/>
              <a:defRPr sz="3500">
                <a:solidFill>
                  <a:srgbClr val="000000"/>
                </a:solidFill>
                <a:latin typeface="Montserrat"/>
                <a:ea typeface="Montserrat"/>
                <a:cs typeface="Montserrat"/>
                <a:sym typeface="Montserrat"/>
              </a:defRPr>
            </a:pPr>
            <a:r>
              <a:t>Cung cấp khả năng kiểm toán trang web cấp cao với các bước chủ yếu để tối ưu hóa trang web.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13169"/>
        </a:solidFill>
        <a:effectLst/>
      </p:bgPr>
    </p:bg>
    <p:spTree>
      <p:nvGrpSpPr>
        <p:cNvPr id="1" name=""/>
        <p:cNvGrpSpPr/>
        <p:nvPr/>
      </p:nvGrpSpPr>
      <p:grpSpPr>
        <a:xfrm>
          <a:off x="0" y="0"/>
          <a:ext cx="0" cy="0"/>
          <a:chOff x="0" y="0"/>
          <a:chExt cx="0" cy="0"/>
        </a:xfrm>
      </p:grpSpPr>
      <p:sp>
        <p:nvSpPr>
          <p:cNvPr id="2" name="Freeform 2"/>
          <p:cNvSpPr/>
          <p:nvPr/>
        </p:nvSpPr>
        <p:spPr>
          <a:xfrm rot="2367958">
            <a:off x="-390382" y="65080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2">
              <a:alphaModFix amt="19999"/>
              <a:extLst>
                <a:ext uri="{96DAC541-7B7A-43D3-8B79-37D633B846F1}">
                  <asvg:svgBlip xmlns:asvg="http://schemas.microsoft.com/office/drawing/2016/SVG/main" r:embed="rId3"/>
                </a:ext>
              </a:extLst>
            </a:blip>
            <a:stretch>
              <a:fillRect l="-286" r="-286"/>
            </a:stretch>
          </a:blipFill>
        </p:spPr>
        <p:txBody>
          <a:bodyPr/>
          <a:lstStyle/>
          <a:p>
            <a:endParaRPr lang="en-US"/>
          </a:p>
        </p:txBody>
      </p:sp>
      <p:sp>
        <p:nvSpPr>
          <p:cNvPr id="3" name="Freeform 3"/>
          <p:cNvSpPr/>
          <p:nvPr/>
        </p:nvSpPr>
        <p:spPr>
          <a:xfrm rot="-8432317">
            <a:off x="14834439" y="-210323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4" name="Freeform 4"/>
          <p:cNvSpPr/>
          <p:nvPr/>
        </p:nvSpPr>
        <p:spPr>
          <a:xfrm>
            <a:off x="5618843" y="3488297"/>
            <a:ext cx="6115037" cy="4311101"/>
          </a:xfrm>
          <a:custGeom>
            <a:avLst/>
            <a:gdLst/>
            <a:ahLst/>
            <a:cxnLst/>
            <a:rect l="l" t="t" r="r" b="b"/>
            <a:pathLst>
              <a:path w="6115037" h="4311101">
                <a:moveTo>
                  <a:pt x="0" y="0"/>
                </a:moveTo>
                <a:lnTo>
                  <a:pt x="6115037" y="0"/>
                </a:lnTo>
                <a:lnTo>
                  <a:pt x="6115037" y="4311101"/>
                </a:lnTo>
                <a:lnTo>
                  <a:pt x="0" y="4311101"/>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561061" y="1235699"/>
            <a:ext cx="16230600" cy="1209675"/>
          </a:xfrm>
          <a:prstGeom prst="rect">
            <a:avLst/>
          </a:prstGeom>
        </p:spPr>
        <p:txBody>
          <a:bodyPr lIns="0" tIns="0" rIns="0" bIns="0" anchor="t">
            <a:spAutoFit/>
          </a:bodyPr>
          <a:lstStyle/>
          <a:p>
            <a:pPr marL="0" lvl="0" indent="0" algn="ctr">
              <a:lnSpc>
                <a:spcPts val="9749"/>
              </a:lnSpc>
              <a:defRPr sz="7499" b="1">
                <a:solidFill>
                  <a:srgbClr val="FFFFFF"/>
                </a:solidFill>
                <a:latin typeface="Montserrat Bold"/>
                <a:ea typeface="Montserrat Bold"/>
                <a:cs typeface="Montserrat Bold"/>
                <a:sym typeface="Montserrat Bold"/>
              </a:defRPr>
            </a:pPr>
            <a:r>
              <a:t>Ý TƯỞNG THÊM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484619"/>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3" name="Freeform 3"/>
          <p:cNvSpPr/>
          <p:nvPr/>
        </p:nvSpPr>
        <p:spPr>
          <a:xfrm rot="2367958">
            <a:off x="-576322" y="5715269"/>
            <a:ext cx="4403101" cy="7259549"/>
          </a:xfrm>
          <a:custGeom>
            <a:avLst/>
            <a:gdLst/>
            <a:ahLst/>
            <a:cxnLst/>
            <a:rect l="l" t="t" r="r" b="b"/>
            <a:pathLst>
              <a:path w="4403101" h="7259549">
                <a:moveTo>
                  <a:pt x="0" y="0"/>
                </a:moveTo>
                <a:lnTo>
                  <a:pt x="4403101" y="0"/>
                </a:lnTo>
                <a:lnTo>
                  <a:pt x="4403101" y="7259548"/>
                </a:lnTo>
                <a:lnTo>
                  <a:pt x="0" y="7259548"/>
                </a:lnTo>
                <a:lnTo>
                  <a:pt x="0" y="0"/>
                </a:lnTo>
                <a:close/>
              </a:path>
            </a:pathLst>
          </a:custGeom>
          <a:blipFill>
            <a:blip r:embed="rId2">
              <a:alphaModFix amt="13000"/>
              <a:extLst>
                <a:ext uri="{96DAC541-7B7A-43D3-8B79-37D633B846F1}">
                  <asvg:svgBlip xmlns:asvg="http://schemas.microsoft.com/office/drawing/2016/SVG/main" r:embed="rId3"/>
                </a:ext>
              </a:extLst>
            </a:blip>
            <a:stretch>
              <a:fillRect l="-121" r="-121"/>
            </a:stretch>
          </a:blipFill>
        </p:spPr>
        <p:txBody>
          <a:bodyPr/>
          <a:lstStyle/>
          <a:p>
            <a:endParaRPr lang="en-US"/>
          </a:p>
        </p:txBody>
      </p:sp>
      <p:grpSp>
        <p:nvGrpSpPr>
          <p:cNvPr id="4" name="Group 4"/>
          <p:cNvGrpSpPr/>
          <p:nvPr/>
        </p:nvGrpSpPr>
        <p:grpSpPr>
          <a:xfrm>
            <a:off x="14041471" y="7927062"/>
            <a:ext cx="4502416" cy="3764732"/>
            <a:chOff x="0" y="0"/>
            <a:chExt cx="1697410" cy="1419303"/>
          </a:xfrm>
        </p:grpSpPr>
        <p:sp>
          <p:nvSpPr>
            <p:cNvPr id="5" name="Freeform 5"/>
            <p:cNvSpPr/>
            <p:nvPr/>
          </p:nvSpPr>
          <p:spPr>
            <a:xfrm>
              <a:off x="0" y="0"/>
              <a:ext cx="1697410" cy="1419304"/>
            </a:xfrm>
            <a:custGeom>
              <a:avLst/>
              <a:gdLst/>
              <a:ahLst/>
              <a:cxnLst/>
              <a:rect l="l" t="t" r="r" b="b"/>
              <a:pathLst>
                <a:path w="1697410" h="1419304">
                  <a:moveTo>
                    <a:pt x="1572950" y="1419303"/>
                  </a:moveTo>
                  <a:lnTo>
                    <a:pt x="124460" y="1419303"/>
                  </a:lnTo>
                  <a:cubicBezTo>
                    <a:pt x="55880" y="1419303"/>
                    <a:pt x="0" y="1363423"/>
                    <a:pt x="0" y="1294843"/>
                  </a:cubicBezTo>
                  <a:lnTo>
                    <a:pt x="0" y="124460"/>
                  </a:lnTo>
                  <a:cubicBezTo>
                    <a:pt x="0" y="55880"/>
                    <a:pt x="55880" y="0"/>
                    <a:pt x="124460" y="0"/>
                  </a:cubicBezTo>
                  <a:lnTo>
                    <a:pt x="1572950" y="0"/>
                  </a:lnTo>
                  <a:cubicBezTo>
                    <a:pt x="1641530" y="0"/>
                    <a:pt x="1697410" y="55880"/>
                    <a:pt x="1697410" y="124460"/>
                  </a:cubicBezTo>
                  <a:lnTo>
                    <a:pt x="1697410" y="1294844"/>
                  </a:lnTo>
                  <a:cubicBezTo>
                    <a:pt x="1697410" y="1363423"/>
                    <a:pt x="1641530" y="1419304"/>
                    <a:pt x="1572950" y="1419304"/>
                  </a:cubicBezTo>
                  <a:close/>
                </a:path>
              </a:pathLst>
            </a:custGeom>
            <a:solidFill>
              <a:srgbClr val="E9EBF8"/>
            </a:solidFill>
          </p:spPr>
          <p:txBody>
            <a:bodyPr/>
            <a:lstStyle/>
            <a:p>
              <a:endParaRPr lang="en-US"/>
            </a:p>
          </p:txBody>
        </p:sp>
      </p:grpSp>
      <p:grpSp>
        <p:nvGrpSpPr>
          <p:cNvPr id="6" name="Group 6"/>
          <p:cNvGrpSpPr/>
          <p:nvPr/>
        </p:nvGrpSpPr>
        <p:grpSpPr>
          <a:xfrm>
            <a:off x="1028700" y="1571019"/>
            <a:ext cx="7124700" cy="831632"/>
            <a:chOff x="0" y="0"/>
            <a:chExt cx="8909511" cy="1108843"/>
          </a:xfrm>
        </p:grpSpPr>
        <p:grpSp>
          <p:nvGrpSpPr>
            <p:cNvPr id="7" name="Group 7"/>
            <p:cNvGrpSpPr/>
            <p:nvPr/>
          </p:nvGrpSpPr>
          <p:grpSpPr>
            <a:xfrm>
              <a:off x="0" y="0"/>
              <a:ext cx="8909511" cy="1108843"/>
              <a:chOff x="0" y="0"/>
              <a:chExt cx="7102788" cy="883985"/>
            </a:xfrm>
          </p:grpSpPr>
          <p:sp>
            <p:nvSpPr>
              <p:cNvPr id="8" name="Freeform 8"/>
              <p:cNvSpPr/>
              <p:nvPr/>
            </p:nvSpPr>
            <p:spPr>
              <a:xfrm>
                <a:off x="0" y="0"/>
                <a:ext cx="7102788" cy="883986"/>
              </a:xfrm>
              <a:custGeom>
                <a:avLst/>
                <a:gdLst/>
                <a:ahLst/>
                <a:cxnLst/>
                <a:rect l="l" t="t" r="r" b="b"/>
                <a:pathLst>
                  <a:path w="7102788" h="883986">
                    <a:moveTo>
                      <a:pt x="6978328" y="883985"/>
                    </a:moveTo>
                    <a:lnTo>
                      <a:pt x="124460" y="883985"/>
                    </a:lnTo>
                    <a:cubicBezTo>
                      <a:pt x="55880" y="883985"/>
                      <a:pt x="0" y="828105"/>
                      <a:pt x="0" y="759525"/>
                    </a:cubicBezTo>
                    <a:lnTo>
                      <a:pt x="0" y="124460"/>
                    </a:lnTo>
                    <a:cubicBezTo>
                      <a:pt x="0" y="55880"/>
                      <a:pt x="55880" y="0"/>
                      <a:pt x="124460" y="0"/>
                    </a:cubicBezTo>
                    <a:lnTo>
                      <a:pt x="6978328" y="0"/>
                    </a:lnTo>
                    <a:cubicBezTo>
                      <a:pt x="7046908" y="0"/>
                      <a:pt x="7102788" y="55880"/>
                      <a:pt x="7102788" y="124460"/>
                    </a:cubicBezTo>
                    <a:lnTo>
                      <a:pt x="7102788" y="759526"/>
                    </a:lnTo>
                    <a:cubicBezTo>
                      <a:pt x="7102788" y="828105"/>
                      <a:pt x="7046908" y="883986"/>
                      <a:pt x="6978328" y="883986"/>
                    </a:cubicBezTo>
                    <a:close/>
                  </a:path>
                </a:pathLst>
              </a:custGeom>
              <a:solidFill>
                <a:srgbClr val="613169"/>
              </a:solidFill>
            </p:spPr>
            <p:txBody>
              <a:bodyPr/>
              <a:lstStyle/>
              <a:p>
                <a:endParaRPr lang="en-US"/>
              </a:p>
            </p:txBody>
          </p:sp>
        </p:grpSp>
        <p:sp>
          <p:nvSpPr>
            <p:cNvPr id="9" name="TextBox 9"/>
            <p:cNvSpPr txBox="1"/>
            <p:nvPr/>
          </p:nvSpPr>
          <p:spPr>
            <a:xfrm>
              <a:off x="258016" y="112038"/>
              <a:ext cx="8114305" cy="846667"/>
            </a:xfrm>
            <a:prstGeom prst="rect">
              <a:avLst/>
            </a:prstGeom>
          </p:spPr>
          <p:txBody>
            <a:bodyPr lIns="0" tIns="0" rIns="0" bIns="0" anchor="t">
              <a:spAutoFit/>
            </a:bodyPr>
            <a:lstStyle/>
            <a:p>
              <a:pPr marL="0" lvl="0" indent="0" algn="ctr">
                <a:lnSpc>
                  <a:spcPts val="5199"/>
                </a:lnSpc>
                <a:defRPr sz="3999" b="1">
                  <a:solidFill>
                    <a:srgbClr val="FFFFFF"/>
                  </a:solidFill>
                  <a:latin typeface="Roboto Bold"/>
                  <a:ea typeface="Roboto Bold"/>
                  <a:cs typeface="Roboto Bold"/>
                  <a:sym typeface="Roboto Bold"/>
                </a:defRPr>
              </a:pPr>
              <a:r>
                <a:rPr dirty="0"/>
                <a:t>Thu </a:t>
              </a:r>
              <a:r>
                <a:rPr dirty="0" err="1"/>
                <a:t>thập</a:t>
              </a:r>
              <a:r>
                <a:rPr dirty="0"/>
                <a:t> &amp; </a:t>
              </a:r>
              <a:r>
                <a:rPr dirty="0" err="1"/>
                <a:t>phân</a:t>
              </a:r>
              <a:r>
                <a:rPr dirty="0"/>
                <a:t> </a:t>
              </a:r>
              <a:r>
                <a:rPr dirty="0" err="1"/>
                <a:t>đoạn</a:t>
              </a:r>
              <a:r>
                <a:rPr dirty="0"/>
                <a:t> email</a:t>
              </a:r>
            </a:p>
          </p:txBody>
        </p:sp>
      </p:grpSp>
      <p:grpSp>
        <p:nvGrpSpPr>
          <p:cNvPr id="10" name="Group 10"/>
          <p:cNvGrpSpPr/>
          <p:nvPr/>
        </p:nvGrpSpPr>
        <p:grpSpPr>
          <a:xfrm>
            <a:off x="1026495" y="6290122"/>
            <a:ext cx="7126905" cy="831632"/>
            <a:chOff x="0" y="0"/>
            <a:chExt cx="8909511" cy="1108843"/>
          </a:xfrm>
        </p:grpSpPr>
        <p:grpSp>
          <p:nvGrpSpPr>
            <p:cNvPr id="11" name="Group 11"/>
            <p:cNvGrpSpPr/>
            <p:nvPr/>
          </p:nvGrpSpPr>
          <p:grpSpPr>
            <a:xfrm>
              <a:off x="0" y="0"/>
              <a:ext cx="8909511" cy="1108843"/>
              <a:chOff x="0" y="0"/>
              <a:chExt cx="7102788" cy="883985"/>
            </a:xfrm>
          </p:grpSpPr>
          <p:sp>
            <p:nvSpPr>
              <p:cNvPr id="12" name="Freeform 12"/>
              <p:cNvSpPr/>
              <p:nvPr/>
            </p:nvSpPr>
            <p:spPr>
              <a:xfrm>
                <a:off x="0" y="0"/>
                <a:ext cx="7102788" cy="883986"/>
              </a:xfrm>
              <a:custGeom>
                <a:avLst/>
                <a:gdLst/>
                <a:ahLst/>
                <a:cxnLst/>
                <a:rect l="l" t="t" r="r" b="b"/>
                <a:pathLst>
                  <a:path w="7102788" h="883986">
                    <a:moveTo>
                      <a:pt x="6978328" y="883985"/>
                    </a:moveTo>
                    <a:lnTo>
                      <a:pt x="124460" y="883985"/>
                    </a:lnTo>
                    <a:cubicBezTo>
                      <a:pt x="55880" y="883985"/>
                      <a:pt x="0" y="828105"/>
                      <a:pt x="0" y="759525"/>
                    </a:cubicBezTo>
                    <a:lnTo>
                      <a:pt x="0" y="124460"/>
                    </a:lnTo>
                    <a:cubicBezTo>
                      <a:pt x="0" y="55880"/>
                      <a:pt x="55880" y="0"/>
                      <a:pt x="124460" y="0"/>
                    </a:cubicBezTo>
                    <a:lnTo>
                      <a:pt x="6978328" y="0"/>
                    </a:lnTo>
                    <a:cubicBezTo>
                      <a:pt x="7046908" y="0"/>
                      <a:pt x="7102788" y="55880"/>
                      <a:pt x="7102788" y="124460"/>
                    </a:cubicBezTo>
                    <a:lnTo>
                      <a:pt x="7102788" y="759526"/>
                    </a:lnTo>
                    <a:cubicBezTo>
                      <a:pt x="7102788" y="828105"/>
                      <a:pt x="7046908" y="883986"/>
                      <a:pt x="6978328" y="883986"/>
                    </a:cubicBezTo>
                    <a:close/>
                  </a:path>
                </a:pathLst>
              </a:custGeom>
              <a:solidFill>
                <a:srgbClr val="613169"/>
              </a:solidFill>
            </p:spPr>
            <p:txBody>
              <a:bodyPr/>
              <a:lstStyle/>
              <a:p>
                <a:endParaRPr lang="en-US"/>
              </a:p>
            </p:txBody>
          </p:sp>
        </p:grpSp>
        <p:sp>
          <p:nvSpPr>
            <p:cNvPr id="13" name="TextBox 13"/>
            <p:cNvSpPr txBox="1"/>
            <p:nvPr/>
          </p:nvSpPr>
          <p:spPr>
            <a:xfrm>
              <a:off x="258016" y="112038"/>
              <a:ext cx="8114305" cy="846667"/>
            </a:xfrm>
            <a:prstGeom prst="rect">
              <a:avLst/>
            </a:prstGeom>
          </p:spPr>
          <p:txBody>
            <a:bodyPr lIns="0" tIns="0" rIns="0" bIns="0" anchor="t">
              <a:spAutoFit/>
            </a:bodyPr>
            <a:lstStyle/>
            <a:p>
              <a:pPr marL="0" lvl="0" indent="0" algn="ctr">
                <a:lnSpc>
                  <a:spcPts val="5199"/>
                </a:lnSpc>
                <a:defRPr sz="3999" b="1">
                  <a:solidFill>
                    <a:srgbClr val="FFFFFF"/>
                  </a:solidFill>
                  <a:latin typeface="Roboto Bold"/>
                  <a:ea typeface="Roboto Bold"/>
                  <a:cs typeface="Roboto Bold"/>
                  <a:sym typeface="Roboto Bold"/>
                </a:defRPr>
              </a:pPr>
              <a:r>
                <a:t>Klaviyo</a:t>
              </a:r>
            </a:p>
          </p:txBody>
        </p:sp>
      </p:grpSp>
      <p:sp>
        <p:nvSpPr>
          <p:cNvPr id="14" name="Freeform 14"/>
          <p:cNvSpPr/>
          <p:nvPr/>
        </p:nvSpPr>
        <p:spPr>
          <a:xfrm>
            <a:off x="15311071" y="8168963"/>
            <a:ext cx="1963216" cy="1963216"/>
          </a:xfrm>
          <a:custGeom>
            <a:avLst/>
            <a:gdLst/>
            <a:ahLst/>
            <a:cxnLst/>
            <a:rect l="l" t="t" r="r" b="b"/>
            <a:pathLst>
              <a:path w="1963216" h="1963216">
                <a:moveTo>
                  <a:pt x="0" y="0"/>
                </a:moveTo>
                <a:lnTo>
                  <a:pt x="1963215" y="0"/>
                </a:lnTo>
                <a:lnTo>
                  <a:pt x="1963215" y="1963216"/>
                </a:lnTo>
                <a:lnTo>
                  <a:pt x="0" y="1963216"/>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2303915" y="117461"/>
            <a:ext cx="13680170" cy="109601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t>Tiếp thị qua email</a:t>
            </a:r>
          </a:p>
        </p:txBody>
      </p:sp>
      <p:sp>
        <p:nvSpPr>
          <p:cNvPr id="16" name="TextBox 16"/>
          <p:cNvSpPr txBox="1"/>
          <p:nvPr/>
        </p:nvSpPr>
        <p:spPr>
          <a:xfrm>
            <a:off x="1028700" y="2503076"/>
            <a:ext cx="14957590" cy="3082925"/>
          </a:xfrm>
          <a:prstGeom prst="rect">
            <a:avLst/>
          </a:prstGeom>
        </p:spPr>
        <p:txBody>
          <a:bodyPr lIns="0" tIns="0" rIns="0" bIns="0" anchor="t">
            <a:spAutoFit/>
          </a:bodyPr>
          <a:lstStyle/>
          <a:p>
            <a:pPr marL="755651" lvl="1" indent="-377825" algn="l">
              <a:lnSpc>
                <a:spcPts val="4900"/>
              </a:lnSpc>
              <a:buFont typeface="Arial"/>
              <a:buChar char="•"/>
              <a:defRPr sz="3500">
                <a:solidFill>
                  <a:srgbClr val="000000"/>
                </a:solidFill>
                <a:latin typeface="Montserrat"/>
                <a:ea typeface="Montserrat"/>
                <a:cs typeface="Montserrat"/>
                <a:sym typeface="Montserrat"/>
              </a:defRPr>
            </a:pPr>
            <a:r>
              <a:rPr dirty="0"/>
              <a:t>Thu </a:t>
            </a:r>
            <a:r>
              <a:rPr dirty="0" err="1"/>
              <a:t>thập</a:t>
            </a:r>
            <a:r>
              <a:rPr dirty="0"/>
              <a:t> </a:t>
            </a:r>
            <a:r>
              <a:rPr dirty="0" err="1"/>
              <a:t>và</a:t>
            </a:r>
            <a:r>
              <a:rPr dirty="0"/>
              <a:t> </a:t>
            </a:r>
            <a:r>
              <a:rPr dirty="0" err="1"/>
              <a:t>xây</a:t>
            </a:r>
            <a:r>
              <a:rPr dirty="0"/>
              <a:t> </a:t>
            </a:r>
            <a:r>
              <a:rPr dirty="0" err="1"/>
              <a:t>dựng</a:t>
            </a:r>
            <a:r>
              <a:rPr dirty="0"/>
              <a:t> </a:t>
            </a:r>
            <a:r>
              <a:rPr dirty="0" err="1"/>
              <a:t>danh</a:t>
            </a:r>
            <a:r>
              <a:rPr dirty="0"/>
              <a:t> </a:t>
            </a:r>
            <a:r>
              <a:rPr dirty="0" err="1"/>
              <a:t>sách</a:t>
            </a:r>
            <a:r>
              <a:rPr dirty="0"/>
              <a:t> email </a:t>
            </a:r>
            <a:r>
              <a:rPr dirty="0" err="1"/>
              <a:t>cho</a:t>
            </a:r>
            <a:r>
              <a:rPr dirty="0"/>
              <a:t> </a:t>
            </a:r>
            <a:r>
              <a:rPr dirty="0" err="1"/>
              <a:t>cả</a:t>
            </a:r>
            <a:r>
              <a:rPr dirty="0"/>
              <a:t> du </a:t>
            </a:r>
            <a:r>
              <a:rPr dirty="0" err="1"/>
              <a:t>khách</a:t>
            </a:r>
            <a:r>
              <a:rPr dirty="0"/>
              <a:t> </a:t>
            </a:r>
            <a:r>
              <a:rPr dirty="0" err="1"/>
              <a:t>địa</a:t>
            </a:r>
            <a:r>
              <a:rPr dirty="0"/>
              <a:t> </a:t>
            </a:r>
            <a:r>
              <a:rPr dirty="0" err="1"/>
              <a:t>phương</a:t>
            </a:r>
            <a:r>
              <a:rPr dirty="0"/>
              <a:t> </a:t>
            </a:r>
            <a:r>
              <a:rPr dirty="0" err="1"/>
              <a:t>và</a:t>
            </a:r>
            <a:r>
              <a:rPr dirty="0"/>
              <a:t> </a:t>
            </a:r>
            <a:r>
              <a:rPr dirty="0" err="1"/>
              <a:t>ngoài</a:t>
            </a:r>
            <a:r>
              <a:rPr dirty="0"/>
              <a:t> </a:t>
            </a:r>
            <a:r>
              <a:rPr dirty="0" err="1"/>
              <a:t>tiểu</a:t>
            </a:r>
            <a:r>
              <a:rPr dirty="0"/>
              <a:t> bang</a:t>
            </a:r>
          </a:p>
          <a:p>
            <a:pPr marL="755651" lvl="1" indent="-377825" algn="l">
              <a:lnSpc>
                <a:spcPts val="4900"/>
              </a:lnSpc>
              <a:buFont typeface="Arial"/>
              <a:buChar char="•"/>
              <a:defRPr sz="3500">
                <a:solidFill>
                  <a:srgbClr val="000000"/>
                </a:solidFill>
                <a:latin typeface="Montserrat"/>
                <a:ea typeface="Montserrat"/>
                <a:cs typeface="Montserrat"/>
                <a:sym typeface="Montserrat"/>
              </a:defRPr>
            </a:pPr>
            <a:r>
              <a:rPr dirty="0" err="1"/>
              <a:t>Gửi</a:t>
            </a:r>
            <a:r>
              <a:rPr dirty="0"/>
              <a:t> </a:t>
            </a:r>
            <a:r>
              <a:rPr dirty="0" err="1"/>
              <a:t>ưu</a:t>
            </a:r>
            <a:r>
              <a:rPr dirty="0"/>
              <a:t> </a:t>
            </a:r>
            <a:r>
              <a:rPr dirty="0" err="1"/>
              <a:t>đãi</a:t>
            </a:r>
            <a:r>
              <a:rPr dirty="0"/>
              <a:t> </a:t>
            </a:r>
            <a:r>
              <a:rPr dirty="0" err="1"/>
              <a:t>dành</a:t>
            </a:r>
            <a:r>
              <a:rPr dirty="0"/>
              <a:t> </a:t>
            </a:r>
            <a:r>
              <a:rPr dirty="0" err="1"/>
              <a:t>riêng</a:t>
            </a:r>
            <a:r>
              <a:rPr dirty="0"/>
              <a:t> </a:t>
            </a:r>
            <a:r>
              <a:rPr dirty="0" err="1"/>
              <a:t>cho</a:t>
            </a:r>
            <a:r>
              <a:rPr dirty="0"/>
              <a:t> </a:t>
            </a:r>
            <a:r>
              <a:rPr dirty="0" err="1"/>
              <a:t>các</a:t>
            </a:r>
            <a:r>
              <a:rPr dirty="0"/>
              <a:t> </a:t>
            </a:r>
            <a:r>
              <a:rPr dirty="0" err="1"/>
              <a:t>phân</a:t>
            </a:r>
            <a:r>
              <a:rPr dirty="0"/>
              <a:t> </a:t>
            </a:r>
            <a:r>
              <a:rPr dirty="0" err="1"/>
              <a:t>khúc</a:t>
            </a:r>
            <a:r>
              <a:rPr dirty="0"/>
              <a:t> </a:t>
            </a:r>
            <a:r>
              <a:rPr dirty="0" err="1"/>
              <a:t>khách</a:t>
            </a:r>
            <a:r>
              <a:rPr dirty="0"/>
              <a:t> </a:t>
            </a:r>
            <a:r>
              <a:rPr dirty="0" err="1"/>
              <a:t>hàng</a:t>
            </a:r>
            <a:r>
              <a:rPr dirty="0"/>
              <a:t> </a:t>
            </a:r>
            <a:r>
              <a:rPr dirty="0" err="1"/>
              <a:t>có</a:t>
            </a:r>
            <a:r>
              <a:rPr dirty="0"/>
              <a:t> </a:t>
            </a:r>
            <a:r>
              <a:rPr dirty="0" err="1"/>
              <a:t>giá</a:t>
            </a:r>
            <a:r>
              <a:rPr dirty="0"/>
              <a:t> </a:t>
            </a:r>
            <a:r>
              <a:rPr dirty="0" err="1"/>
              <a:t>trị</a:t>
            </a:r>
            <a:r>
              <a:rPr dirty="0"/>
              <a:t> </a:t>
            </a:r>
            <a:r>
              <a:rPr dirty="0" err="1"/>
              <a:t>nhất</a:t>
            </a:r>
            <a:endParaRPr dirty="0"/>
          </a:p>
          <a:p>
            <a:pPr marL="755651" lvl="1" indent="-377825" algn="l">
              <a:lnSpc>
                <a:spcPts val="4900"/>
              </a:lnSpc>
              <a:buFont typeface="Arial"/>
              <a:buChar char="•"/>
              <a:defRPr sz="3500">
                <a:solidFill>
                  <a:srgbClr val="000000"/>
                </a:solidFill>
                <a:latin typeface="Montserrat"/>
                <a:ea typeface="Montserrat"/>
                <a:cs typeface="Montserrat"/>
                <a:sym typeface="Montserrat"/>
              </a:defRPr>
            </a:pPr>
            <a:r>
              <a:rPr dirty="0" err="1"/>
              <a:t>Kiểm</a:t>
            </a:r>
            <a:r>
              <a:rPr dirty="0"/>
              <a:t> </a:t>
            </a:r>
            <a:r>
              <a:rPr dirty="0" err="1"/>
              <a:t>thử</a:t>
            </a:r>
            <a:r>
              <a:rPr dirty="0"/>
              <a:t> </a:t>
            </a:r>
            <a:r>
              <a:rPr dirty="0" err="1"/>
              <a:t>ưu</a:t>
            </a:r>
            <a:r>
              <a:rPr dirty="0"/>
              <a:t> </a:t>
            </a:r>
            <a:r>
              <a:rPr dirty="0" err="1"/>
              <a:t>đãi</a:t>
            </a:r>
            <a:r>
              <a:rPr dirty="0"/>
              <a:t> </a:t>
            </a:r>
            <a:r>
              <a:rPr dirty="0" err="1"/>
              <a:t>và</a:t>
            </a:r>
            <a:r>
              <a:rPr dirty="0"/>
              <a:t> tin </a:t>
            </a:r>
            <a:r>
              <a:rPr dirty="0" err="1"/>
              <a:t>nhắn</a:t>
            </a:r>
            <a:r>
              <a:rPr dirty="0"/>
              <a:t> </a:t>
            </a:r>
            <a:r>
              <a:rPr dirty="0" err="1"/>
              <a:t>trong</a:t>
            </a:r>
            <a:r>
              <a:rPr dirty="0"/>
              <a:t> </a:t>
            </a:r>
            <a:r>
              <a:rPr dirty="0" err="1"/>
              <a:t>thời</a:t>
            </a:r>
            <a:r>
              <a:rPr dirty="0"/>
              <a:t> </a:t>
            </a:r>
            <a:r>
              <a:rPr dirty="0" err="1"/>
              <a:t>gian</a:t>
            </a:r>
            <a:r>
              <a:rPr dirty="0"/>
              <a:t> </a:t>
            </a:r>
            <a:r>
              <a:rPr dirty="0" err="1"/>
              <a:t>thực</a:t>
            </a:r>
            <a:endParaRPr dirty="0"/>
          </a:p>
          <a:p>
            <a:pPr algn="l">
              <a:lnSpc>
                <a:spcPts val="4900"/>
              </a:lnSpc>
            </a:pPr>
            <a:endParaRPr dirty="0"/>
          </a:p>
        </p:txBody>
      </p:sp>
      <p:sp>
        <p:nvSpPr>
          <p:cNvPr id="17" name="TextBox 17"/>
          <p:cNvSpPr txBox="1"/>
          <p:nvPr/>
        </p:nvSpPr>
        <p:spPr>
          <a:xfrm>
            <a:off x="1079202" y="7150329"/>
            <a:ext cx="12721282" cy="1971675"/>
          </a:xfrm>
          <a:prstGeom prst="rect">
            <a:avLst/>
          </a:prstGeom>
        </p:spPr>
        <p:txBody>
          <a:bodyPr lIns="0" tIns="0" rIns="0" bIns="0" anchor="t">
            <a:spAutoFit/>
          </a:bodyPr>
          <a:lstStyle/>
          <a:p>
            <a:pPr marL="755651" lvl="1" indent="-377825" algn="l">
              <a:lnSpc>
                <a:spcPts val="5250"/>
              </a:lnSpc>
              <a:buFont typeface="Arial"/>
              <a:buChar char="•"/>
              <a:defRPr sz="3500">
                <a:solidFill>
                  <a:srgbClr val="000000"/>
                </a:solidFill>
                <a:latin typeface="Montserrat"/>
                <a:ea typeface="Montserrat"/>
                <a:cs typeface="Montserrat"/>
                <a:sym typeface="Montserrat"/>
              </a:defRPr>
            </a:pPr>
            <a:r>
              <a:t>Công cụ mạnh mẽ với dịch vụ miễn phí để giúp quý vị bắt đầu.</a:t>
            </a:r>
          </a:p>
          <a:p>
            <a:pPr marL="755651" lvl="1" indent="-377825" algn="l">
              <a:lnSpc>
                <a:spcPts val="5250"/>
              </a:lnSpc>
              <a:buFont typeface="Arial"/>
              <a:buChar char="•"/>
              <a:defRPr sz="3500">
                <a:solidFill>
                  <a:srgbClr val="000000"/>
                </a:solidFill>
                <a:latin typeface="Montserrat"/>
                <a:ea typeface="Montserrat"/>
                <a:cs typeface="Montserrat"/>
                <a:sym typeface="Montserrat"/>
              </a:defRPr>
            </a:pPr>
            <a:r>
              <a:t>Tích hợp trực tiếp với OpenTable, Toast, Square, Stripe, v.v.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13169"/>
        </a:solidFill>
        <a:effectLst/>
      </p:bgPr>
    </p:bg>
    <p:spTree>
      <p:nvGrpSpPr>
        <p:cNvPr id="1" name=""/>
        <p:cNvGrpSpPr/>
        <p:nvPr/>
      </p:nvGrpSpPr>
      <p:grpSpPr>
        <a:xfrm>
          <a:off x="0" y="0"/>
          <a:ext cx="0" cy="0"/>
          <a:chOff x="0" y="0"/>
          <a:chExt cx="0" cy="0"/>
        </a:xfrm>
      </p:grpSpPr>
      <p:sp>
        <p:nvSpPr>
          <p:cNvPr id="2" name="Freeform 2"/>
          <p:cNvSpPr/>
          <p:nvPr/>
        </p:nvSpPr>
        <p:spPr>
          <a:xfrm rot="2367958">
            <a:off x="-390382" y="65080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2">
              <a:alphaModFix amt="15000"/>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3" name="Freeform 3"/>
          <p:cNvSpPr/>
          <p:nvPr/>
        </p:nvSpPr>
        <p:spPr>
          <a:xfrm rot="-8432317">
            <a:off x="14834439" y="-210323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4" name="TextBox 4"/>
          <p:cNvSpPr txBox="1"/>
          <p:nvPr/>
        </p:nvSpPr>
        <p:spPr>
          <a:xfrm>
            <a:off x="1224741" y="3793188"/>
            <a:ext cx="15475527" cy="1276350"/>
          </a:xfrm>
          <a:prstGeom prst="rect">
            <a:avLst/>
          </a:prstGeom>
        </p:spPr>
        <p:txBody>
          <a:bodyPr lIns="0" tIns="0" rIns="0" bIns="0" anchor="t">
            <a:spAutoFit/>
          </a:bodyPr>
          <a:lstStyle/>
          <a:p>
            <a:pPr algn="ctr">
              <a:lnSpc>
                <a:spcPts val="10199"/>
              </a:lnSpc>
              <a:defRPr sz="8499" b="1">
                <a:solidFill>
                  <a:srgbClr val="FBFCF5"/>
                </a:solidFill>
                <a:latin typeface="Montserrat Bold"/>
                <a:ea typeface="Montserrat Bold"/>
                <a:cs typeface="Montserrat Bold"/>
                <a:sym typeface="Montserrat Bold"/>
              </a:defRPr>
            </a:pPr>
            <a:r>
              <a:t>LÀM VIỆC VỚI</a:t>
            </a:r>
          </a:p>
        </p:txBody>
      </p:sp>
      <p:sp>
        <p:nvSpPr>
          <p:cNvPr id="5" name="Freeform 5"/>
          <p:cNvSpPr/>
          <p:nvPr/>
        </p:nvSpPr>
        <p:spPr>
          <a:xfrm>
            <a:off x="5154003" y="4700782"/>
            <a:ext cx="7979995" cy="3484598"/>
          </a:xfrm>
          <a:custGeom>
            <a:avLst/>
            <a:gdLst/>
            <a:ahLst/>
            <a:cxnLst/>
            <a:rect l="l" t="t" r="r" b="b"/>
            <a:pathLst>
              <a:path w="7979995" h="3484598">
                <a:moveTo>
                  <a:pt x="0" y="0"/>
                </a:moveTo>
                <a:lnTo>
                  <a:pt x="7979994" y="0"/>
                </a:lnTo>
                <a:lnTo>
                  <a:pt x="7979994" y="3484597"/>
                </a:lnTo>
                <a:lnTo>
                  <a:pt x="0" y="348459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67958">
            <a:off x="-428481" y="41458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grpSp>
        <p:nvGrpSpPr>
          <p:cNvPr id="3" name="Group 3"/>
          <p:cNvGrpSpPr/>
          <p:nvPr/>
        </p:nvGrpSpPr>
        <p:grpSpPr>
          <a:xfrm>
            <a:off x="1318414" y="240883"/>
            <a:ext cx="15710159" cy="1245017"/>
            <a:chOff x="0" y="0"/>
            <a:chExt cx="20946878" cy="1660023"/>
          </a:xfrm>
        </p:grpSpPr>
        <p:grpSp>
          <p:nvGrpSpPr>
            <p:cNvPr id="4" name="Group 4"/>
            <p:cNvGrpSpPr/>
            <p:nvPr/>
          </p:nvGrpSpPr>
          <p:grpSpPr>
            <a:xfrm>
              <a:off x="0" y="0"/>
              <a:ext cx="20946878" cy="1660023"/>
              <a:chOff x="0" y="0"/>
              <a:chExt cx="16699146" cy="1323393"/>
            </a:xfrm>
          </p:grpSpPr>
          <p:sp>
            <p:nvSpPr>
              <p:cNvPr id="5" name="Freeform 5"/>
              <p:cNvSpPr/>
              <p:nvPr/>
            </p:nvSpPr>
            <p:spPr>
              <a:xfrm>
                <a:off x="0" y="0"/>
                <a:ext cx="16699147" cy="1323394"/>
              </a:xfrm>
              <a:custGeom>
                <a:avLst/>
                <a:gdLst/>
                <a:ahLst/>
                <a:cxnLst/>
                <a:rect l="l" t="t" r="r" b="b"/>
                <a:pathLst>
                  <a:path w="16699147" h="1323394">
                    <a:moveTo>
                      <a:pt x="16574686" y="1323393"/>
                    </a:moveTo>
                    <a:lnTo>
                      <a:pt x="124460" y="1323393"/>
                    </a:lnTo>
                    <a:cubicBezTo>
                      <a:pt x="55880" y="1323393"/>
                      <a:pt x="0" y="1267514"/>
                      <a:pt x="0" y="1198933"/>
                    </a:cubicBezTo>
                    <a:lnTo>
                      <a:pt x="0" y="124460"/>
                    </a:lnTo>
                    <a:cubicBezTo>
                      <a:pt x="0" y="55880"/>
                      <a:pt x="55880" y="0"/>
                      <a:pt x="124460" y="0"/>
                    </a:cubicBezTo>
                    <a:lnTo>
                      <a:pt x="16574686" y="0"/>
                    </a:lnTo>
                    <a:cubicBezTo>
                      <a:pt x="16643266" y="0"/>
                      <a:pt x="16699147" y="55880"/>
                      <a:pt x="16699147" y="124460"/>
                    </a:cubicBezTo>
                    <a:lnTo>
                      <a:pt x="16699147" y="1198934"/>
                    </a:lnTo>
                    <a:cubicBezTo>
                      <a:pt x="16699147" y="1267514"/>
                      <a:pt x="16643266" y="1323394"/>
                      <a:pt x="16574686" y="1323394"/>
                    </a:cubicBezTo>
                    <a:close/>
                  </a:path>
                </a:pathLst>
              </a:custGeom>
              <a:solidFill>
                <a:srgbClr val="613169"/>
              </a:solidFill>
            </p:spPr>
            <p:txBody>
              <a:bodyPr/>
              <a:lstStyle/>
              <a:p>
                <a:endParaRPr lang="en-US"/>
              </a:p>
            </p:txBody>
          </p:sp>
        </p:grpSp>
        <p:sp>
          <p:nvSpPr>
            <p:cNvPr id="6" name="TextBox 6"/>
            <p:cNvSpPr txBox="1"/>
            <p:nvPr/>
          </p:nvSpPr>
          <p:spPr>
            <a:xfrm>
              <a:off x="606614" y="73938"/>
              <a:ext cx="19077292" cy="1435946"/>
            </a:xfrm>
            <a:prstGeom prst="rect">
              <a:avLst/>
            </a:prstGeom>
          </p:spPr>
          <p:txBody>
            <a:bodyPr lIns="0" tIns="0" rIns="0" bIns="0" anchor="t">
              <a:spAutoFit/>
            </a:bodyPr>
            <a:lstStyle/>
            <a:p>
              <a:pPr marL="0" lvl="0" indent="0" algn="ctr">
                <a:lnSpc>
                  <a:spcPts val="8710"/>
                </a:lnSpc>
                <a:defRPr sz="6700" b="1">
                  <a:solidFill>
                    <a:srgbClr val="FFFFFF"/>
                  </a:solidFill>
                  <a:latin typeface="Montserrat Bold"/>
                  <a:ea typeface="Montserrat Bold"/>
                  <a:cs typeface="Montserrat Bold"/>
                  <a:sym typeface="Montserrat Bold"/>
                </a:defRPr>
              </a:pPr>
              <a:r>
                <a:t>Làm việc với Surf Rider Media</a:t>
              </a:r>
            </a:p>
          </p:txBody>
        </p:sp>
      </p:grpSp>
      <p:grpSp>
        <p:nvGrpSpPr>
          <p:cNvPr id="7" name="Group 7"/>
          <p:cNvGrpSpPr/>
          <p:nvPr/>
        </p:nvGrpSpPr>
        <p:grpSpPr>
          <a:xfrm>
            <a:off x="1367338" y="1787769"/>
            <a:ext cx="15710159" cy="7954219"/>
            <a:chOff x="0" y="0"/>
            <a:chExt cx="4137655" cy="2094938"/>
          </a:xfrm>
        </p:grpSpPr>
        <p:sp>
          <p:nvSpPr>
            <p:cNvPr id="8" name="Freeform 8"/>
            <p:cNvSpPr/>
            <p:nvPr/>
          </p:nvSpPr>
          <p:spPr>
            <a:xfrm>
              <a:off x="0" y="0"/>
              <a:ext cx="4137655" cy="2094938"/>
            </a:xfrm>
            <a:custGeom>
              <a:avLst/>
              <a:gdLst/>
              <a:ahLst/>
              <a:cxnLst/>
              <a:rect l="l" t="t" r="r" b="b"/>
              <a:pathLst>
                <a:path w="4137655" h="2094938">
                  <a:moveTo>
                    <a:pt x="25133" y="0"/>
                  </a:moveTo>
                  <a:lnTo>
                    <a:pt x="4112522" y="0"/>
                  </a:lnTo>
                  <a:cubicBezTo>
                    <a:pt x="4126402" y="0"/>
                    <a:pt x="4137655" y="11252"/>
                    <a:pt x="4137655" y="25133"/>
                  </a:cubicBezTo>
                  <a:lnTo>
                    <a:pt x="4137655" y="2069806"/>
                  </a:lnTo>
                  <a:cubicBezTo>
                    <a:pt x="4137655" y="2083686"/>
                    <a:pt x="4126402" y="2094938"/>
                    <a:pt x="4112522" y="2094938"/>
                  </a:cubicBezTo>
                  <a:lnTo>
                    <a:pt x="25133" y="2094938"/>
                  </a:lnTo>
                  <a:cubicBezTo>
                    <a:pt x="11252" y="2094938"/>
                    <a:pt x="0" y="2083686"/>
                    <a:pt x="0" y="2069806"/>
                  </a:cubicBezTo>
                  <a:lnTo>
                    <a:pt x="0" y="25133"/>
                  </a:lnTo>
                  <a:cubicBezTo>
                    <a:pt x="0" y="11252"/>
                    <a:pt x="11252" y="0"/>
                    <a:pt x="25133" y="0"/>
                  </a:cubicBezTo>
                  <a:close/>
                </a:path>
              </a:pathLst>
            </a:custGeom>
            <a:solidFill>
              <a:srgbClr val="E9EBF8">
                <a:alpha val="72941"/>
              </a:srgbClr>
            </a:solidFill>
          </p:spPr>
          <p:txBody>
            <a:bodyPr/>
            <a:lstStyle/>
            <a:p>
              <a:endParaRPr lang="en-US"/>
            </a:p>
          </p:txBody>
        </p:sp>
        <p:sp>
          <p:nvSpPr>
            <p:cNvPr id="9" name="TextBox 9"/>
            <p:cNvSpPr txBox="1"/>
            <p:nvPr/>
          </p:nvSpPr>
          <p:spPr>
            <a:xfrm>
              <a:off x="0" y="-38100"/>
              <a:ext cx="4137655" cy="2133038"/>
            </a:xfrm>
            <a:prstGeom prst="rect">
              <a:avLst/>
            </a:prstGeom>
          </p:spPr>
          <p:txBody>
            <a:bodyPr lIns="50800" tIns="50800" rIns="50800" bIns="50800" anchor="ctr"/>
            <a:lstStyle/>
            <a:p>
              <a:pPr algn="ctr">
                <a:lnSpc>
                  <a:spcPts val="2659"/>
                </a:lnSpc>
              </a:pPr>
              <a:endParaRPr/>
            </a:p>
          </p:txBody>
        </p:sp>
      </p:grpSp>
      <p:grpSp>
        <p:nvGrpSpPr>
          <p:cNvPr id="10" name="Group 10"/>
          <p:cNvGrpSpPr/>
          <p:nvPr/>
        </p:nvGrpSpPr>
        <p:grpSpPr>
          <a:xfrm>
            <a:off x="8108807" y="7856167"/>
            <a:ext cx="2070385" cy="878840"/>
            <a:chOff x="0" y="0"/>
            <a:chExt cx="2760514" cy="1171786"/>
          </a:xfrm>
        </p:grpSpPr>
        <p:grpSp>
          <p:nvGrpSpPr>
            <p:cNvPr id="11" name="Group 11"/>
            <p:cNvGrpSpPr/>
            <p:nvPr/>
          </p:nvGrpSpPr>
          <p:grpSpPr>
            <a:xfrm>
              <a:off x="0" y="0"/>
              <a:ext cx="2760514" cy="1171786"/>
              <a:chOff x="0" y="0"/>
              <a:chExt cx="545287" cy="231464"/>
            </a:xfrm>
          </p:grpSpPr>
          <p:sp>
            <p:nvSpPr>
              <p:cNvPr id="12" name="Freeform 12"/>
              <p:cNvSpPr/>
              <p:nvPr/>
            </p:nvSpPr>
            <p:spPr>
              <a:xfrm>
                <a:off x="0" y="0"/>
                <a:ext cx="545287" cy="231464"/>
              </a:xfrm>
              <a:custGeom>
                <a:avLst/>
                <a:gdLst/>
                <a:ahLst/>
                <a:cxnLst/>
                <a:rect l="l" t="t" r="r" b="b"/>
                <a:pathLst>
                  <a:path w="545287" h="231464">
                    <a:moveTo>
                      <a:pt x="115732" y="0"/>
                    </a:moveTo>
                    <a:lnTo>
                      <a:pt x="429555" y="0"/>
                    </a:lnTo>
                    <a:cubicBezTo>
                      <a:pt x="460249" y="0"/>
                      <a:pt x="489686" y="12193"/>
                      <a:pt x="511390" y="33897"/>
                    </a:cubicBezTo>
                    <a:cubicBezTo>
                      <a:pt x="533093" y="55601"/>
                      <a:pt x="545287" y="85038"/>
                      <a:pt x="545287" y="115732"/>
                    </a:cubicBezTo>
                    <a:lnTo>
                      <a:pt x="545287" y="115732"/>
                    </a:lnTo>
                    <a:cubicBezTo>
                      <a:pt x="545287" y="179649"/>
                      <a:pt x="493472" y="231464"/>
                      <a:pt x="429555" y="231464"/>
                    </a:cubicBezTo>
                    <a:lnTo>
                      <a:pt x="115732" y="231464"/>
                    </a:lnTo>
                    <a:cubicBezTo>
                      <a:pt x="85038" y="231464"/>
                      <a:pt x="55601" y="219271"/>
                      <a:pt x="33897" y="197567"/>
                    </a:cubicBezTo>
                    <a:cubicBezTo>
                      <a:pt x="12193" y="175863"/>
                      <a:pt x="0" y="146426"/>
                      <a:pt x="0" y="115732"/>
                    </a:cubicBezTo>
                    <a:lnTo>
                      <a:pt x="0" y="115732"/>
                    </a:lnTo>
                    <a:cubicBezTo>
                      <a:pt x="0" y="85038"/>
                      <a:pt x="12193" y="55601"/>
                      <a:pt x="33897" y="33897"/>
                    </a:cubicBezTo>
                    <a:cubicBezTo>
                      <a:pt x="55601" y="12193"/>
                      <a:pt x="85038" y="0"/>
                      <a:pt x="115732" y="0"/>
                    </a:cubicBezTo>
                    <a:close/>
                  </a:path>
                </a:pathLst>
              </a:custGeom>
              <a:solidFill>
                <a:srgbClr val="613169"/>
              </a:solidFill>
            </p:spPr>
            <p:txBody>
              <a:bodyPr/>
              <a:lstStyle/>
              <a:p>
                <a:endParaRPr lang="en-US"/>
              </a:p>
            </p:txBody>
          </p:sp>
          <p:sp>
            <p:nvSpPr>
              <p:cNvPr id="13" name="TextBox 13"/>
              <p:cNvSpPr txBox="1"/>
              <p:nvPr/>
            </p:nvSpPr>
            <p:spPr>
              <a:xfrm>
                <a:off x="0" y="-47625"/>
                <a:ext cx="545287" cy="279089"/>
              </a:xfrm>
              <a:prstGeom prst="rect">
                <a:avLst/>
              </a:prstGeom>
            </p:spPr>
            <p:txBody>
              <a:bodyPr lIns="50800" tIns="50800" rIns="50800" bIns="50800" anchor="ctr"/>
              <a:lstStyle/>
              <a:p>
                <a:pPr algn="ctr">
                  <a:lnSpc>
                    <a:spcPts val="2659"/>
                  </a:lnSpc>
                </a:pPr>
                <a:endParaRPr/>
              </a:p>
            </p:txBody>
          </p:sp>
        </p:grpSp>
        <p:sp>
          <p:nvSpPr>
            <p:cNvPr id="14" name="TextBox 14"/>
            <p:cNvSpPr txBox="1"/>
            <p:nvPr/>
          </p:nvSpPr>
          <p:spPr>
            <a:xfrm>
              <a:off x="182297" y="257175"/>
              <a:ext cx="2395919" cy="609811"/>
            </a:xfrm>
            <a:prstGeom prst="rect">
              <a:avLst/>
            </a:prstGeom>
          </p:spPr>
          <p:txBody>
            <a:bodyPr lIns="0" tIns="0" rIns="0" bIns="0" anchor="t">
              <a:spAutoFit/>
            </a:bodyPr>
            <a:lstStyle/>
            <a:p>
              <a:pPr algn="ctr">
                <a:lnSpc>
                  <a:spcPts val="3640"/>
                </a:lnSpc>
                <a:spcBef>
                  <a:spcPct val="0"/>
                </a:spcBef>
                <a:defRPr sz="2800" b="1">
                  <a:solidFill>
                    <a:srgbClr val="FFFFFF"/>
                  </a:solidFill>
                  <a:latin typeface="Roboto Bold"/>
                  <a:ea typeface="Roboto Bold"/>
                  <a:cs typeface="Roboto Bold"/>
                  <a:sym typeface="Roboto Bold"/>
                </a:defRPr>
              </a:pPr>
              <a:r>
                <a:t> Chi phí </a:t>
              </a:r>
            </a:p>
          </p:txBody>
        </p:sp>
      </p:grpSp>
      <p:sp>
        <p:nvSpPr>
          <p:cNvPr id="15" name="TextBox 15"/>
          <p:cNvSpPr txBox="1"/>
          <p:nvPr/>
        </p:nvSpPr>
        <p:spPr>
          <a:xfrm>
            <a:off x="1773069" y="2848075"/>
            <a:ext cx="14945860" cy="4686300"/>
          </a:xfrm>
          <a:prstGeom prst="rect">
            <a:avLst/>
          </a:prstGeom>
        </p:spPr>
        <p:txBody>
          <a:bodyPr lIns="0" tIns="0" rIns="0" bIns="0" anchor="t">
            <a:spAutoFit/>
          </a:bodyPr>
          <a:lstStyle/>
          <a:p>
            <a:pPr algn="l">
              <a:lnSpc>
                <a:spcPts val="4650"/>
              </a:lnSpc>
              <a:defRPr sz="3000">
                <a:solidFill>
                  <a:srgbClr val="000000"/>
                </a:solidFill>
              </a:defRPr>
            </a:pPr>
            <a:r>
              <a:rPr b="1" dirty="0" err="1">
                <a:latin typeface="Montserrat Bold"/>
                <a:ea typeface="Montserrat Bold"/>
                <a:cs typeface="Montserrat Bold"/>
                <a:sym typeface="Montserrat Bold"/>
              </a:rPr>
              <a:t>Chương</a:t>
            </a:r>
            <a:r>
              <a:rPr b="1" dirty="0">
                <a:latin typeface="Montserrat Bold"/>
                <a:ea typeface="Montserrat Bold"/>
                <a:cs typeface="Montserrat Bold"/>
                <a:sym typeface="Montserrat Bold"/>
              </a:rPr>
              <a:t> </a:t>
            </a:r>
            <a:r>
              <a:rPr b="1" dirty="0" err="1">
                <a:latin typeface="Montserrat Bold"/>
                <a:ea typeface="Montserrat Bold"/>
                <a:cs typeface="Montserrat Bold"/>
                <a:sym typeface="Montserrat Bold"/>
              </a:rPr>
              <a:t>trình</a:t>
            </a:r>
            <a:r>
              <a:rPr b="1" dirty="0">
                <a:latin typeface="Montserrat Bold"/>
                <a:ea typeface="Montserrat Bold"/>
                <a:cs typeface="Montserrat Bold"/>
                <a:sym typeface="Montserrat Bold"/>
              </a:rPr>
              <a:t> </a:t>
            </a:r>
            <a:r>
              <a:rPr b="1" dirty="0" err="1">
                <a:latin typeface="Montserrat Bold"/>
                <a:ea typeface="Montserrat Bold"/>
                <a:cs typeface="Montserrat Bold"/>
                <a:sym typeface="Montserrat Bold"/>
              </a:rPr>
              <a:t>Tư</a:t>
            </a:r>
            <a:r>
              <a:rPr b="1" dirty="0">
                <a:latin typeface="Montserrat Bold"/>
                <a:ea typeface="Montserrat Bold"/>
                <a:cs typeface="Montserrat Bold"/>
                <a:sym typeface="Montserrat Bold"/>
              </a:rPr>
              <a:t> </a:t>
            </a:r>
            <a:r>
              <a:rPr b="1" dirty="0" err="1">
                <a:latin typeface="Montserrat Bold"/>
                <a:ea typeface="Montserrat Bold"/>
                <a:cs typeface="Montserrat Bold"/>
                <a:sym typeface="Montserrat Bold"/>
              </a:rPr>
              <a:t>vấn</a:t>
            </a:r>
            <a:r>
              <a:rPr b="1" dirty="0">
                <a:latin typeface="Montserrat Bold"/>
                <a:ea typeface="Montserrat Bold"/>
                <a:cs typeface="Montserrat Bold"/>
                <a:sym typeface="Montserrat Bold"/>
              </a:rPr>
              <a:t> </a:t>
            </a:r>
            <a:r>
              <a:rPr b="1" dirty="0" err="1">
                <a:latin typeface="Montserrat Bold"/>
                <a:ea typeface="Montserrat Bold"/>
                <a:cs typeface="Montserrat Bold"/>
                <a:sym typeface="Montserrat Bold"/>
              </a:rPr>
              <a:t>Kế</a:t>
            </a:r>
            <a:r>
              <a:rPr b="1" dirty="0">
                <a:latin typeface="Montserrat Bold"/>
                <a:ea typeface="Montserrat Bold"/>
                <a:cs typeface="Montserrat Bold"/>
                <a:sym typeface="Montserrat Bold"/>
              </a:rPr>
              <a:t> </a:t>
            </a:r>
            <a:r>
              <a:rPr b="1" dirty="0" err="1">
                <a:latin typeface="Montserrat Bold"/>
                <a:ea typeface="Montserrat Bold"/>
                <a:cs typeface="Montserrat Bold"/>
                <a:sym typeface="Montserrat Bold"/>
              </a:rPr>
              <a:t>toán</a:t>
            </a:r>
            <a:r>
              <a:rPr b="1" dirty="0">
                <a:latin typeface="Montserrat Bold"/>
                <a:ea typeface="Montserrat Bold"/>
                <a:cs typeface="Montserrat Bold"/>
                <a:sym typeface="Montserrat Bold"/>
              </a:rPr>
              <a:t> </a:t>
            </a:r>
            <a:r>
              <a:rPr b="1" dirty="0" err="1">
                <a:latin typeface="Montserrat Bold"/>
                <a:ea typeface="Montserrat Bold"/>
                <a:cs typeface="Montserrat Bold"/>
                <a:sym typeface="Montserrat Bold"/>
              </a:rPr>
              <a:t>và</a:t>
            </a:r>
            <a:r>
              <a:rPr b="1" dirty="0">
                <a:latin typeface="Montserrat Bold"/>
                <a:ea typeface="Montserrat Bold"/>
                <a:cs typeface="Montserrat Bold"/>
                <a:sym typeface="Montserrat Bold"/>
              </a:rPr>
              <a:t> Kinh </a:t>
            </a:r>
            <a:r>
              <a:rPr b="1" dirty="0" err="1">
                <a:latin typeface="Montserrat Bold"/>
                <a:ea typeface="Montserrat Bold"/>
                <a:cs typeface="Montserrat Bold"/>
                <a:sym typeface="Montserrat Bold"/>
              </a:rPr>
              <a:t>doanh</a:t>
            </a:r>
            <a:r>
              <a:rPr dirty="0">
                <a:latin typeface="Montserrat"/>
                <a:ea typeface="Montserrat"/>
                <a:cs typeface="Montserrat"/>
                <a:sym typeface="Montserrat"/>
              </a:rPr>
              <a:t> </a:t>
            </a:r>
            <a:r>
              <a:rPr dirty="0" err="1">
                <a:latin typeface="Montserrat"/>
                <a:ea typeface="Montserrat"/>
                <a:cs typeface="Montserrat"/>
                <a:sym typeface="Montserrat"/>
              </a:rPr>
              <a:t>giúp</a:t>
            </a:r>
            <a:r>
              <a:rPr dirty="0">
                <a:latin typeface="Montserrat"/>
                <a:ea typeface="Montserrat"/>
                <a:cs typeface="Montserrat"/>
                <a:sym typeface="Montserrat"/>
              </a:rPr>
              <a:t> </a:t>
            </a:r>
            <a:r>
              <a:rPr dirty="0" err="1">
                <a:latin typeface="Montserrat"/>
                <a:ea typeface="Montserrat"/>
                <a:cs typeface="Montserrat"/>
                <a:sym typeface="Montserrat"/>
              </a:rPr>
              <a:t>các</a:t>
            </a:r>
            <a:r>
              <a:rPr dirty="0">
                <a:latin typeface="Montserrat"/>
                <a:ea typeface="Montserrat"/>
                <a:cs typeface="Montserrat"/>
                <a:sym typeface="Montserrat"/>
              </a:rPr>
              <a:t> </a:t>
            </a:r>
            <a:r>
              <a:rPr dirty="0" err="1">
                <a:latin typeface="Montserrat"/>
                <a:ea typeface="Montserrat"/>
                <a:cs typeface="Montserrat"/>
                <a:sym typeface="Montserrat"/>
              </a:rPr>
              <a:t>doanh</a:t>
            </a:r>
            <a:r>
              <a:rPr dirty="0">
                <a:latin typeface="Montserrat"/>
                <a:ea typeface="Montserrat"/>
                <a:cs typeface="Montserrat"/>
                <a:sym typeface="Montserrat"/>
              </a:rPr>
              <a:t> </a:t>
            </a:r>
            <a:r>
              <a:rPr dirty="0" err="1">
                <a:latin typeface="Montserrat"/>
                <a:ea typeface="Montserrat"/>
                <a:cs typeface="Montserrat"/>
                <a:sym typeface="Montserrat"/>
              </a:rPr>
              <a:t>nghiệp</a:t>
            </a:r>
            <a:r>
              <a:rPr dirty="0">
                <a:latin typeface="Montserrat"/>
                <a:ea typeface="Montserrat"/>
                <a:cs typeface="Montserrat"/>
                <a:sym typeface="Montserrat"/>
              </a:rPr>
              <a:t> </a:t>
            </a:r>
            <a:r>
              <a:rPr dirty="0" err="1">
                <a:latin typeface="Montserrat"/>
                <a:ea typeface="Montserrat"/>
                <a:cs typeface="Montserrat"/>
                <a:sym typeface="Montserrat"/>
              </a:rPr>
              <a:t>và</a:t>
            </a:r>
            <a:r>
              <a:rPr dirty="0">
                <a:latin typeface="Montserrat"/>
                <a:ea typeface="Montserrat"/>
                <a:cs typeface="Montserrat"/>
                <a:sym typeface="Montserrat"/>
              </a:rPr>
              <a:t> </a:t>
            </a:r>
            <a:r>
              <a:rPr dirty="0" err="1">
                <a:latin typeface="Montserrat"/>
                <a:ea typeface="Montserrat"/>
                <a:cs typeface="Montserrat"/>
                <a:sym typeface="Montserrat"/>
              </a:rPr>
              <a:t>tổ</a:t>
            </a:r>
            <a:r>
              <a:rPr dirty="0">
                <a:latin typeface="Montserrat"/>
                <a:ea typeface="Montserrat"/>
                <a:cs typeface="Montserrat"/>
                <a:sym typeface="Montserrat"/>
              </a:rPr>
              <a:t> </a:t>
            </a:r>
            <a:r>
              <a:rPr dirty="0" err="1">
                <a:latin typeface="Montserrat"/>
                <a:ea typeface="Montserrat"/>
                <a:cs typeface="Montserrat"/>
                <a:sym typeface="Montserrat"/>
              </a:rPr>
              <a:t>chức</a:t>
            </a:r>
            <a:r>
              <a:rPr dirty="0">
                <a:latin typeface="Montserrat"/>
                <a:ea typeface="Montserrat"/>
                <a:cs typeface="Montserrat"/>
                <a:sym typeface="Montserrat"/>
              </a:rPr>
              <a:t> phi </a:t>
            </a:r>
            <a:r>
              <a:rPr dirty="0" err="1">
                <a:latin typeface="Montserrat"/>
                <a:ea typeface="Montserrat"/>
                <a:cs typeface="Montserrat"/>
                <a:sym typeface="Montserrat"/>
              </a:rPr>
              <a:t>lợi</a:t>
            </a:r>
            <a:r>
              <a:rPr dirty="0">
                <a:latin typeface="Montserrat"/>
                <a:ea typeface="Montserrat"/>
                <a:cs typeface="Montserrat"/>
                <a:sym typeface="Montserrat"/>
              </a:rPr>
              <a:t> </a:t>
            </a:r>
            <a:r>
              <a:rPr dirty="0" err="1">
                <a:latin typeface="Montserrat"/>
                <a:ea typeface="Montserrat"/>
                <a:cs typeface="Montserrat"/>
                <a:sym typeface="Montserrat"/>
              </a:rPr>
              <a:t>nhuận</a:t>
            </a:r>
            <a:r>
              <a:rPr dirty="0">
                <a:latin typeface="Montserrat"/>
                <a:ea typeface="Montserrat"/>
                <a:cs typeface="Montserrat"/>
                <a:sym typeface="Montserrat"/>
              </a:rPr>
              <a:t> </a:t>
            </a:r>
            <a:r>
              <a:rPr dirty="0" err="1">
                <a:latin typeface="Montserrat"/>
                <a:ea typeface="Montserrat"/>
                <a:cs typeface="Montserrat"/>
                <a:sym typeface="Montserrat"/>
              </a:rPr>
              <a:t>có</a:t>
            </a:r>
            <a:r>
              <a:rPr dirty="0">
                <a:latin typeface="Montserrat"/>
                <a:ea typeface="Montserrat"/>
                <a:cs typeface="Montserrat"/>
                <a:sym typeface="Montserrat"/>
              </a:rPr>
              <a:t> </a:t>
            </a:r>
            <a:r>
              <a:rPr dirty="0" err="1">
                <a:latin typeface="Montserrat"/>
                <a:ea typeface="Montserrat"/>
                <a:cs typeface="Montserrat"/>
                <a:sym typeface="Montserrat"/>
              </a:rPr>
              <a:t>trụ</a:t>
            </a:r>
            <a:r>
              <a:rPr dirty="0">
                <a:latin typeface="Montserrat"/>
                <a:ea typeface="Montserrat"/>
                <a:cs typeface="Montserrat"/>
                <a:sym typeface="Montserrat"/>
              </a:rPr>
              <a:t> </a:t>
            </a:r>
            <a:r>
              <a:rPr dirty="0" err="1">
                <a:latin typeface="Montserrat"/>
                <a:ea typeface="Montserrat"/>
                <a:cs typeface="Montserrat"/>
                <a:sym typeface="Montserrat"/>
              </a:rPr>
              <a:t>sở</a:t>
            </a:r>
            <a:r>
              <a:rPr dirty="0">
                <a:latin typeface="Montserrat"/>
                <a:ea typeface="Montserrat"/>
                <a:cs typeface="Montserrat"/>
                <a:sym typeface="Montserrat"/>
              </a:rPr>
              <a:t> </a:t>
            </a:r>
            <a:r>
              <a:rPr dirty="0" err="1">
                <a:latin typeface="Montserrat"/>
                <a:ea typeface="Montserrat"/>
                <a:cs typeface="Montserrat"/>
                <a:sym typeface="Montserrat"/>
              </a:rPr>
              <a:t>tại</a:t>
            </a:r>
            <a:r>
              <a:rPr dirty="0">
                <a:latin typeface="Montserrat"/>
                <a:ea typeface="Montserrat"/>
                <a:cs typeface="Montserrat"/>
                <a:sym typeface="Montserrat"/>
              </a:rPr>
              <a:t> Seattle </a:t>
            </a:r>
            <a:r>
              <a:rPr dirty="0" err="1">
                <a:latin typeface="Montserrat"/>
                <a:ea typeface="Montserrat"/>
                <a:cs typeface="Montserrat"/>
                <a:sym typeface="Montserrat"/>
              </a:rPr>
              <a:t>bằng</a:t>
            </a:r>
            <a:r>
              <a:rPr dirty="0">
                <a:latin typeface="Montserrat"/>
                <a:ea typeface="Montserrat"/>
                <a:cs typeface="Montserrat"/>
                <a:sym typeface="Montserrat"/>
              </a:rPr>
              <a:t> </a:t>
            </a:r>
            <a:r>
              <a:rPr dirty="0" err="1">
                <a:latin typeface="Montserrat"/>
                <a:ea typeface="Montserrat"/>
                <a:cs typeface="Montserrat"/>
                <a:sym typeface="Montserrat"/>
              </a:rPr>
              <a:t>cách</a:t>
            </a:r>
            <a:r>
              <a:rPr dirty="0">
                <a:latin typeface="Montserrat"/>
                <a:ea typeface="Montserrat"/>
                <a:cs typeface="Montserrat"/>
                <a:sym typeface="Montserrat"/>
              </a:rPr>
              <a:t> </a:t>
            </a:r>
            <a:r>
              <a:rPr dirty="0" err="1">
                <a:latin typeface="Montserrat"/>
                <a:ea typeface="Montserrat"/>
                <a:cs typeface="Montserrat"/>
                <a:sym typeface="Montserrat"/>
              </a:rPr>
              <a:t>cung</a:t>
            </a:r>
            <a:r>
              <a:rPr dirty="0">
                <a:latin typeface="Montserrat"/>
                <a:ea typeface="Montserrat"/>
                <a:cs typeface="Montserrat"/>
                <a:sym typeface="Montserrat"/>
              </a:rPr>
              <a:t> </a:t>
            </a:r>
            <a:r>
              <a:rPr dirty="0" err="1">
                <a:latin typeface="Montserrat"/>
                <a:ea typeface="Montserrat"/>
                <a:cs typeface="Montserrat"/>
                <a:sym typeface="Montserrat"/>
              </a:rPr>
              <a:t>cấp</a:t>
            </a:r>
            <a:r>
              <a:rPr dirty="0">
                <a:latin typeface="Montserrat"/>
                <a:ea typeface="Montserrat"/>
                <a:cs typeface="Montserrat"/>
                <a:sym typeface="Montserrat"/>
              </a:rPr>
              <a:t> </a:t>
            </a:r>
            <a:r>
              <a:rPr dirty="0" err="1">
                <a:latin typeface="Montserrat"/>
                <a:ea typeface="Montserrat"/>
                <a:cs typeface="Montserrat"/>
                <a:sym typeface="Montserrat"/>
              </a:rPr>
              <a:t>tối</a:t>
            </a:r>
            <a:r>
              <a:rPr dirty="0">
                <a:latin typeface="Montserrat"/>
                <a:ea typeface="Montserrat"/>
                <a:cs typeface="Montserrat"/>
                <a:sym typeface="Montserrat"/>
              </a:rPr>
              <a:t> </a:t>
            </a:r>
            <a:r>
              <a:rPr dirty="0" err="1">
                <a:latin typeface="Montserrat"/>
                <a:ea typeface="Montserrat"/>
                <a:cs typeface="Montserrat"/>
                <a:sym typeface="Montserrat"/>
              </a:rPr>
              <a:t>đa</a:t>
            </a:r>
            <a:r>
              <a:rPr dirty="0">
                <a:latin typeface="Montserrat"/>
                <a:ea typeface="Montserrat"/>
                <a:cs typeface="Montserrat"/>
                <a:sym typeface="Montserrat"/>
              </a:rPr>
              <a:t> 10 </a:t>
            </a:r>
            <a:r>
              <a:rPr dirty="0" err="1">
                <a:latin typeface="Montserrat"/>
                <a:ea typeface="Montserrat"/>
                <a:cs typeface="Montserrat"/>
                <a:sym typeface="Montserrat"/>
              </a:rPr>
              <a:t>giờ</a:t>
            </a:r>
            <a:r>
              <a:rPr dirty="0">
                <a:latin typeface="Montserrat"/>
                <a:ea typeface="Montserrat"/>
                <a:cs typeface="Montserrat"/>
                <a:sym typeface="Montserrat"/>
              </a:rPr>
              <a:t> </a:t>
            </a:r>
            <a:r>
              <a:rPr dirty="0" err="1">
                <a:latin typeface="Montserrat"/>
                <a:ea typeface="Montserrat"/>
                <a:cs typeface="Montserrat"/>
                <a:sym typeface="Montserrat"/>
              </a:rPr>
              <a:t>tư</a:t>
            </a:r>
            <a:r>
              <a:rPr dirty="0">
                <a:latin typeface="Montserrat"/>
                <a:ea typeface="Montserrat"/>
                <a:cs typeface="Montserrat"/>
                <a:sym typeface="Montserrat"/>
              </a:rPr>
              <a:t> </a:t>
            </a:r>
            <a:r>
              <a:rPr dirty="0" err="1">
                <a:latin typeface="Montserrat"/>
                <a:ea typeface="Montserrat"/>
                <a:cs typeface="Montserrat"/>
                <a:sym typeface="Montserrat"/>
              </a:rPr>
              <a:t>vấn</a:t>
            </a:r>
            <a:r>
              <a:rPr dirty="0">
                <a:latin typeface="Montserrat"/>
                <a:ea typeface="Montserrat"/>
                <a:cs typeface="Montserrat"/>
                <a:sym typeface="Montserrat"/>
              </a:rPr>
              <a:t> </a:t>
            </a:r>
            <a:r>
              <a:rPr dirty="0" err="1">
                <a:latin typeface="Montserrat"/>
                <a:ea typeface="Montserrat"/>
                <a:cs typeface="Montserrat"/>
                <a:sym typeface="Montserrat"/>
              </a:rPr>
              <a:t>cá</a:t>
            </a:r>
            <a:r>
              <a:rPr dirty="0">
                <a:latin typeface="Montserrat"/>
                <a:ea typeface="Montserrat"/>
                <a:cs typeface="Montserrat"/>
                <a:sym typeface="Montserrat"/>
              </a:rPr>
              <a:t> </a:t>
            </a:r>
            <a:r>
              <a:rPr dirty="0" err="1">
                <a:latin typeface="Montserrat"/>
                <a:ea typeface="Montserrat"/>
                <a:cs typeface="Montserrat"/>
                <a:sym typeface="Montserrat"/>
              </a:rPr>
              <a:t>nhân</a:t>
            </a:r>
            <a:r>
              <a:rPr dirty="0">
                <a:latin typeface="Montserrat"/>
                <a:ea typeface="Montserrat"/>
                <a:cs typeface="Montserrat"/>
                <a:sym typeface="Montserrat"/>
              </a:rPr>
              <a:t>, </a:t>
            </a:r>
            <a:r>
              <a:rPr dirty="0" err="1">
                <a:latin typeface="Montserrat"/>
                <a:ea typeface="Montserrat"/>
                <a:cs typeface="Montserrat"/>
                <a:sym typeface="Montserrat"/>
              </a:rPr>
              <a:t>trực</a:t>
            </a:r>
            <a:r>
              <a:rPr dirty="0">
                <a:latin typeface="Montserrat"/>
                <a:ea typeface="Montserrat"/>
                <a:cs typeface="Montserrat"/>
                <a:sym typeface="Montserrat"/>
              </a:rPr>
              <a:t> </a:t>
            </a:r>
            <a:r>
              <a:rPr dirty="0" err="1">
                <a:latin typeface="Montserrat"/>
                <a:ea typeface="Montserrat"/>
                <a:cs typeface="Montserrat"/>
                <a:sym typeface="Montserrat"/>
              </a:rPr>
              <a:t>tiếp</a:t>
            </a:r>
            <a:r>
              <a:rPr dirty="0">
                <a:latin typeface="Montserrat"/>
                <a:ea typeface="Montserrat"/>
                <a:cs typeface="Montserrat"/>
                <a:sym typeface="Montserrat"/>
              </a:rPr>
              <a:t> </a:t>
            </a:r>
            <a:r>
              <a:rPr dirty="0" err="1">
                <a:latin typeface="Montserrat"/>
                <a:ea typeface="Montserrat"/>
                <a:cs typeface="Montserrat"/>
                <a:sym typeface="Montserrat"/>
              </a:rPr>
              <a:t>và</a:t>
            </a:r>
            <a:r>
              <a:rPr dirty="0">
                <a:latin typeface="Montserrat"/>
                <a:ea typeface="Montserrat"/>
                <a:cs typeface="Montserrat"/>
                <a:sym typeface="Montserrat"/>
              </a:rPr>
              <a:t> </a:t>
            </a:r>
            <a:r>
              <a:rPr dirty="0" err="1">
                <a:latin typeface="Montserrat"/>
                <a:ea typeface="Montserrat"/>
                <a:cs typeface="Montserrat"/>
                <a:sym typeface="Montserrat"/>
              </a:rPr>
              <a:t>miễn</a:t>
            </a:r>
            <a:r>
              <a:rPr dirty="0">
                <a:latin typeface="Montserrat"/>
                <a:ea typeface="Montserrat"/>
                <a:cs typeface="Montserrat"/>
                <a:sym typeface="Montserrat"/>
              </a:rPr>
              <a:t> </a:t>
            </a:r>
            <a:r>
              <a:rPr dirty="0" err="1">
                <a:latin typeface="Montserrat"/>
                <a:ea typeface="Montserrat"/>
                <a:cs typeface="Montserrat"/>
                <a:sym typeface="Montserrat"/>
              </a:rPr>
              <a:t>phí</a:t>
            </a:r>
            <a:r>
              <a:rPr dirty="0">
                <a:latin typeface="Montserrat"/>
                <a:ea typeface="Montserrat"/>
                <a:cs typeface="Montserrat"/>
                <a:sym typeface="Montserrat"/>
              </a:rPr>
              <a:t> </a:t>
            </a:r>
            <a:r>
              <a:rPr dirty="0" err="1">
                <a:latin typeface="Montserrat"/>
                <a:ea typeface="Montserrat"/>
                <a:cs typeface="Montserrat"/>
                <a:sym typeface="Montserrat"/>
              </a:rPr>
              <a:t>cho</a:t>
            </a:r>
            <a:r>
              <a:rPr dirty="0">
                <a:latin typeface="Montserrat"/>
                <a:ea typeface="Montserrat"/>
                <a:cs typeface="Montserrat"/>
                <a:sym typeface="Montserrat"/>
              </a:rPr>
              <a:t> </a:t>
            </a:r>
            <a:r>
              <a:rPr dirty="0" err="1">
                <a:latin typeface="Montserrat"/>
                <a:ea typeface="Montserrat"/>
                <a:cs typeface="Montserrat"/>
                <a:sym typeface="Montserrat"/>
              </a:rPr>
              <a:t>người</a:t>
            </a:r>
            <a:r>
              <a:rPr dirty="0">
                <a:latin typeface="Montserrat"/>
                <a:ea typeface="Montserrat"/>
                <a:cs typeface="Montserrat"/>
                <a:sym typeface="Montserrat"/>
              </a:rPr>
              <a:t> </a:t>
            </a:r>
            <a:r>
              <a:rPr dirty="0" err="1">
                <a:latin typeface="Montserrat"/>
                <a:ea typeface="Montserrat"/>
                <a:cs typeface="Montserrat"/>
                <a:sym typeface="Montserrat"/>
              </a:rPr>
              <a:t>tham</a:t>
            </a:r>
            <a:r>
              <a:rPr dirty="0">
                <a:latin typeface="Montserrat"/>
                <a:ea typeface="Montserrat"/>
                <a:cs typeface="Montserrat"/>
                <a:sym typeface="Montserrat"/>
              </a:rPr>
              <a:t> </a:t>
            </a:r>
            <a:r>
              <a:rPr dirty="0" err="1">
                <a:latin typeface="Montserrat"/>
                <a:ea typeface="Montserrat"/>
                <a:cs typeface="Montserrat"/>
                <a:sym typeface="Montserrat"/>
              </a:rPr>
              <a:t>gia</a:t>
            </a:r>
            <a:r>
              <a:rPr dirty="0">
                <a:latin typeface="Montserrat"/>
                <a:ea typeface="Montserrat"/>
                <a:cs typeface="Montserrat"/>
                <a:sym typeface="Montserrat"/>
              </a:rPr>
              <a:t>.  Những </a:t>
            </a:r>
            <a:r>
              <a:rPr dirty="0" err="1">
                <a:latin typeface="Montserrat"/>
                <a:ea typeface="Montserrat"/>
                <a:cs typeface="Montserrat"/>
                <a:sym typeface="Montserrat"/>
              </a:rPr>
              <a:t>dịch</a:t>
            </a:r>
            <a:r>
              <a:rPr dirty="0">
                <a:latin typeface="Montserrat"/>
                <a:ea typeface="Montserrat"/>
                <a:cs typeface="Montserrat"/>
                <a:sym typeface="Montserrat"/>
              </a:rPr>
              <a:t> </a:t>
            </a:r>
            <a:r>
              <a:rPr dirty="0" err="1">
                <a:latin typeface="Montserrat"/>
                <a:ea typeface="Montserrat"/>
                <a:cs typeface="Montserrat"/>
                <a:sym typeface="Montserrat"/>
              </a:rPr>
              <a:t>vụ</a:t>
            </a:r>
            <a:r>
              <a:rPr dirty="0">
                <a:latin typeface="Montserrat"/>
                <a:ea typeface="Montserrat"/>
                <a:cs typeface="Montserrat"/>
                <a:sym typeface="Montserrat"/>
              </a:rPr>
              <a:t> </a:t>
            </a:r>
            <a:r>
              <a:rPr dirty="0" err="1">
                <a:latin typeface="Montserrat"/>
                <a:ea typeface="Montserrat"/>
                <a:cs typeface="Montserrat"/>
                <a:sym typeface="Montserrat"/>
              </a:rPr>
              <a:t>này</a:t>
            </a:r>
            <a:r>
              <a:rPr dirty="0">
                <a:latin typeface="Montserrat"/>
                <a:ea typeface="Montserrat"/>
                <a:cs typeface="Montserrat"/>
                <a:sym typeface="Montserrat"/>
              </a:rPr>
              <a:t> bao </a:t>
            </a:r>
            <a:r>
              <a:rPr dirty="0" err="1">
                <a:latin typeface="Montserrat"/>
                <a:ea typeface="Montserrat"/>
                <a:cs typeface="Montserrat"/>
                <a:sym typeface="Montserrat"/>
              </a:rPr>
              <a:t>gồm</a:t>
            </a:r>
            <a:r>
              <a:rPr dirty="0">
                <a:latin typeface="Montserrat"/>
                <a:ea typeface="Montserrat"/>
                <a:cs typeface="Montserrat"/>
                <a:sym typeface="Montserrat"/>
              </a:rPr>
              <a:t> </a:t>
            </a:r>
            <a:r>
              <a:rPr dirty="0" err="1">
                <a:latin typeface="Montserrat"/>
                <a:ea typeface="Montserrat"/>
                <a:cs typeface="Montserrat"/>
                <a:sym typeface="Montserrat"/>
              </a:rPr>
              <a:t>nhưng</a:t>
            </a:r>
            <a:r>
              <a:rPr dirty="0">
                <a:latin typeface="Montserrat"/>
                <a:ea typeface="Montserrat"/>
                <a:cs typeface="Montserrat"/>
                <a:sym typeface="Montserrat"/>
              </a:rPr>
              <a:t> </a:t>
            </a:r>
            <a:r>
              <a:rPr dirty="0" err="1">
                <a:latin typeface="Montserrat"/>
                <a:ea typeface="Montserrat"/>
                <a:cs typeface="Montserrat"/>
                <a:sym typeface="Montserrat"/>
              </a:rPr>
              <a:t>không</a:t>
            </a:r>
            <a:r>
              <a:rPr dirty="0">
                <a:latin typeface="Montserrat"/>
                <a:ea typeface="Montserrat"/>
                <a:cs typeface="Montserrat"/>
                <a:sym typeface="Montserrat"/>
              </a:rPr>
              <a:t> </a:t>
            </a:r>
            <a:r>
              <a:rPr dirty="0" err="1">
                <a:latin typeface="Montserrat"/>
                <a:ea typeface="Montserrat"/>
                <a:cs typeface="Montserrat"/>
                <a:sym typeface="Montserrat"/>
              </a:rPr>
              <a:t>giới</a:t>
            </a:r>
            <a:r>
              <a:rPr dirty="0">
                <a:latin typeface="Montserrat"/>
                <a:ea typeface="Montserrat"/>
                <a:cs typeface="Montserrat"/>
                <a:sym typeface="Montserrat"/>
              </a:rPr>
              <a:t> </a:t>
            </a:r>
            <a:r>
              <a:rPr dirty="0" err="1">
                <a:latin typeface="Montserrat"/>
                <a:ea typeface="Montserrat"/>
                <a:cs typeface="Montserrat"/>
                <a:sym typeface="Montserrat"/>
              </a:rPr>
              <a:t>hạn</a:t>
            </a:r>
            <a:r>
              <a:rPr dirty="0">
                <a:latin typeface="Montserrat"/>
                <a:ea typeface="Montserrat"/>
                <a:cs typeface="Montserrat"/>
                <a:sym typeface="Montserrat"/>
              </a:rPr>
              <a:t>:</a:t>
            </a:r>
          </a:p>
          <a:p>
            <a:pPr marL="647700" lvl="1" indent="-323850" algn="l">
              <a:lnSpc>
                <a:spcPts val="4650"/>
              </a:lnSpc>
              <a:buFont typeface="Arial"/>
              <a:buChar char="•"/>
              <a:defRPr sz="3000">
                <a:solidFill>
                  <a:srgbClr val="000000"/>
                </a:solidFill>
                <a:latin typeface="Montserrat"/>
                <a:ea typeface="Montserrat"/>
                <a:cs typeface="Montserrat"/>
                <a:sym typeface="Montserrat"/>
              </a:defRPr>
            </a:pPr>
            <a:r>
              <a:rPr dirty="0"/>
              <a:t>10 </a:t>
            </a:r>
            <a:r>
              <a:rPr dirty="0" err="1"/>
              <a:t>giờ</a:t>
            </a:r>
            <a:r>
              <a:rPr dirty="0"/>
              <a:t> </a:t>
            </a:r>
            <a:r>
              <a:rPr dirty="0" err="1"/>
              <a:t>tư</a:t>
            </a:r>
            <a:r>
              <a:rPr dirty="0"/>
              <a:t> </a:t>
            </a:r>
            <a:r>
              <a:rPr dirty="0" err="1"/>
              <a:t>vấn</a:t>
            </a:r>
            <a:r>
              <a:rPr dirty="0"/>
              <a:t> </a:t>
            </a:r>
            <a:r>
              <a:rPr dirty="0" err="1"/>
              <a:t>miễn</a:t>
            </a:r>
            <a:r>
              <a:rPr dirty="0"/>
              <a:t> </a:t>
            </a:r>
            <a:r>
              <a:rPr dirty="0" err="1"/>
              <a:t>phí</a:t>
            </a:r>
            <a:r>
              <a:rPr dirty="0"/>
              <a:t> bao </a:t>
            </a:r>
            <a:r>
              <a:rPr dirty="0" err="1"/>
              <a:t>trả</a:t>
            </a:r>
            <a:r>
              <a:rPr dirty="0"/>
              <a:t> </a:t>
            </a:r>
            <a:r>
              <a:rPr dirty="0" err="1"/>
              <a:t>bởi</a:t>
            </a:r>
            <a:r>
              <a:rPr dirty="0"/>
              <a:t> Thành </a:t>
            </a:r>
            <a:r>
              <a:rPr dirty="0" err="1"/>
              <a:t>phố</a:t>
            </a:r>
            <a:r>
              <a:rPr dirty="0"/>
              <a:t> Seattle</a:t>
            </a:r>
          </a:p>
          <a:p>
            <a:pPr marL="1295400" lvl="2" indent="-431800" algn="l">
              <a:lnSpc>
                <a:spcPts val="4650"/>
              </a:lnSpc>
              <a:buFont typeface="Arial"/>
              <a:buChar char="⚬"/>
              <a:defRPr sz="3000">
                <a:solidFill>
                  <a:srgbClr val="000000"/>
                </a:solidFill>
                <a:latin typeface="Montserrat"/>
                <a:ea typeface="Montserrat"/>
                <a:cs typeface="Montserrat"/>
                <a:sym typeface="Montserrat"/>
              </a:defRPr>
            </a:pPr>
            <a:r>
              <a:rPr dirty="0" err="1"/>
              <a:t>Tối</a:t>
            </a:r>
            <a:r>
              <a:rPr dirty="0"/>
              <a:t> </a:t>
            </a:r>
            <a:r>
              <a:rPr dirty="0" err="1"/>
              <a:t>ưu</a:t>
            </a:r>
            <a:r>
              <a:rPr dirty="0"/>
              <a:t> </a:t>
            </a:r>
            <a:r>
              <a:rPr dirty="0" err="1"/>
              <a:t>hóa</a:t>
            </a:r>
            <a:r>
              <a:rPr dirty="0"/>
              <a:t> &amp; </a:t>
            </a:r>
            <a:r>
              <a:rPr dirty="0" err="1"/>
              <a:t>Kiểm</a:t>
            </a:r>
            <a:r>
              <a:rPr dirty="0"/>
              <a:t> </a:t>
            </a:r>
            <a:r>
              <a:rPr dirty="0" err="1"/>
              <a:t>toán</a:t>
            </a:r>
            <a:r>
              <a:rPr dirty="0"/>
              <a:t> Google Business Profile </a:t>
            </a:r>
          </a:p>
          <a:p>
            <a:pPr marL="1295400" lvl="2" indent="-431800" algn="l">
              <a:lnSpc>
                <a:spcPts val="4650"/>
              </a:lnSpc>
              <a:buFont typeface="Arial"/>
              <a:buChar char="⚬"/>
              <a:defRPr sz="3000">
                <a:solidFill>
                  <a:srgbClr val="000000"/>
                </a:solidFill>
                <a:latin typeface="Montserrat"/>
                <a:ea typeface="Montserrat"/>
                <a:cs typeface="Montserrat"/>
                <a:sym typeface="Montserrat"/>
              </a:defRPr>
            </a:pPr>
            <a:r>
              <a:rPr dirty="0" err="1"/>
              <a:t>Nghiên</a:t>
            </a:r>
            <a:r>
              <a:rPr dirty="0"/>
              <a:t> </a:t>
            </a:r>
            <a:r>
              <a:rPr dirty="0" err="1"/>
              <a:t>cứu</a:t>
            </a:r>
            <a:r>
              <a:rPr dirty="0"/>
              <a:t> </a:t>
            </a:r>
            <a:r>
              <a:rPr dirty="0" err="1"/>
              <a:t>từ</a:t>
            </a:r>
            <a:r>
              <a:rPr dirty="0"/>
              <a:t> </a:t>
            </a:r>
            <a:r>
              <a:rPr dirty="0" err="1"/>
              <a:t>khóa</a:t>
            </a:r>
            <a:r>
              <a:rPr dirty="0"/>
              <a:t> &amp; </a:t>
            </a:r>
            <a:r>
              <a:rPr dirty="0" err="1"/>
              <a:t>Lộ</a:t>
            </a:r>
            <a:r>
              <a:rPr dirty="0"/>
              <a:t> </a:t>
            </a:r>
            <a:r>
              <a:rPr dirty="0" err="1"/>
              <a:t>trình</a:t>
            </a:r>
            <a:r>
              <a:rPr dirty="0"/>
              <a:t> SEO</a:t>
            </a:r>
          </a:p>
          <a:p>
            <a:pPr marL="1295400" lvl="2" indent="-431800" algn="l">
              <a:lnSpc>
                <a:spcPts val="4650"/>
              </a:lnSpc>
              <a:buFont typeface="Arial"/>
              <a:buChar char="⚬"/>
              <a:defRPr sz="3000">
                <a:solidFill>
                  <a:srgbClr val="000000"/>
                </a:solidFill>
                <a:latin typeface="Montserrat"/>
                <a:ea typeface="Montserrat"/>
                <a:cs typeface="Montserrat"/>
                <a:sym typeface="Montserrat"/>
              </a:defRPr>
            </a:pPr>
            <a:r>
              <a:rPr dirty="0" err="1"/>
              <a:t>Chiến</a:t>
            </a:r>
            <a:r>
              <a:rPr dirty="0"/>
              <a:t> </a:t>
            </a:r>
            <a:r>
              <a:rPr dirty="0" err="1"/>
              <a:t>lược</a:t>
            </a:r>
            <a:r>
              <a:rPr dirty="0"/>
              <a:t> </a:t>
            </a:r>
            <a:r>
              <a:rPr dirty="0" err="1"/>
              <a:t>tiếp</a:t>
            </a:r>
            <a:r>
              <a:rPr dirty="0"/>
              <a:t> </a:t>
            </a:r>
            <a:r>
              <a:rPr dirty="0" err="1"/>
              <a:t>thị</a:t>
            </a:r>
            <a:r>
              <a:rPr dirty="0"/>
              <a:t> </a:t>
            </a:r>
            <a:r>
              <a:rPr dirty="0" err="1"/>
              <a:t>trước</a:t>
            </a:r>
            <a:r>
              <a:rPr dirty="0"/>
              <a:t> </a:t>
            </a:r>
            <a:r>
              <a:rPr dirty="0" err="1"/>
              <a:t>và</a:t>
            </a:r>
            <a:r>
              <a:rPr dirty="0"/>
              <a:t> </a:t>
            </a:r>
            <a:r>
              <a:rPr dirty="0" err="1"/>
              <a:t>sau</a:t>
            </a:r>
            <a:r>
              <a:rPr dirty="0"/>
              <a:t> World Cup</a:t>
            </a:r>
          </a:p>
        </p:txBody>
      </p:sp>
      <p:sp>
        <p:nvSpPr>
          <p:cNvPr id="16" name="Freeform 16"/>
          <p:cNvSpPr/>
          <p:nvPr/>
        </p:nvSpPr>
        <p:spPr>
          <a:xfrm>
            <a:off x="14285537" y="7002378"/>
            <a:ext cx="2791960" cy="2739610"/>
          </a:xfrm>
          <a:custGeom>
            <a:avLst/>
            <a:gdLst/>
            <a:ahLst/>
            <a:cxnLst/>
            <a:rect l="l" t="t" r="r" b="b"/>
            <a:pathLst>
              <a:path w="2791960" h="2739610">
                <a:moveTo>
                  <a:pt x="0" y="0"/>
                </a:moveTo>
                <a:lnTo>
                  <a:pt x="2791960" y="0"/>
                </a:lnTo>
                <a:lnTo>
                  <a:pt x="2791960" y="2739610"/>
                </a:lnTo>
                <a:lnTo>
                  <a:pt x="0" y="2739610"/>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1367338" y="1986532"/>
            <a:ext cx="15661234" cy="635000"/>
          </a:xfrm>
          <a:prstGeom prst="rect">
            <a:avLst/>
          </a:prstGeom>
        </p:spPr>
        <p:txBody>
          <a:bodyPr lIns="0" tIns="0" rIns="0" bIns="0" anchor="t">
            <a:spAutoFit/>
          </a:bodyPr>
          <a:lstStyle/>
          <a:p>
            <a:pPr algn="ctr">
              <a:lnSpc>
                <a:spcPts val="5199"/>
              </a:lnSpc>
              <a:defRPr sz="3999" b="1">
                <a:solidFill>
                  <a:srgbClr val="000000"/>
                </a:solidFill>
                <a:latin typeface="Montserrat Bold"/>
                <a:ea typeface="Montserrat Bold"/>
                <a:cs typeface="Montserrat Bold"/>
                <a:sym typeface="Montserrat Bold"/>
              </a:defRPr>
            </a:pPr>
            <a:r>
              <a:t>10 giờ tư vấn miễn phí thông qua Thành phố Seattle</a:t>
            </a:r>
          </a:p>
        </p:txBody>
      </p:sp>
      <p:sp>
        <p:nvSpPr>
          <p:cNvPr id="18" name="TextBox 18"/>
          <p:cNvSpPr txBox="1"/>
          <p:nvPr/>
        </p:nvSpPr>
        <p:spPr>
          <a:xfrm>
            <a:off x="8021269" y="8861425"/>
            <a:ext cx="2245462" cy="396875"/>
          </a:xfrm>
          <a:prstGeom prst="rect">
            <a:avLst/>
          </a:prstGeom>
        </p:spPr>
        <p:txBody>
          <a:bodyPr lIns="0" tIns="0" rIns="0" bIns="0" anchor="t">
            <a:spAutoFit/>
          </a:bodyPr>
          <a:lstStyle/>
          <a:p>
            <a:pPr algn="ctr">
              <a:lnSpc>
                <a:spcPts val="3250"/>
              </a:lnSpc>
              <a:spcBef>
                <a:spcPct val="0"/>
              </a:spcBef>
              <a:defRPr sz="2500" b="1">
                <a:solidFill>
                  <a:srgbClr val="000000"/>
                </a:solidFill>
                <a:latin typeface="Montserrat Bold"/>
                <a:ea typeface="Montserrat Bold"/>
                <a:cs typeface="Montserrat Bold"/>
                <a:sym typeface="Montserrat Bold"/>
              </a:defRPr>
            </a:pPr>
            <a:r>
              <a:t>MIỄN PHÍ</a:t>
            </a:r>
          </a:p>
        </p:txBody>
      </p:sp>
      <p:sp>
        <p:nvSpPr>
          <p:cNvPr id="19" name="TextBox 19"/>
          <p:cNvSpPr txBox="1"/>
          <p:nvPr/>
        </p:nvSpPr>
        <p:spPr>
          <a:xfrm>
            <a:off x="14558786" y="6195928"/>
            <a:ext cx="2245462" cy="806450"/>
          </a:xfrm>
          <a:prstGeom prst="rect">
            <a:avLst/>
          </a:prstGeom>
        </p:spPr>
        <p:txBody>
          <a:bodyPr lIns="0" tIns="0" rIns="0" bIns="0" anchor="t">
            <a:spAutoFit/>
          </a:bodyPr>
          <a:lstStyle/>
          <a:p>
            <a:pPr algn="ctr">
              <a:lnSpc>
                <a:spcPts val="3250"/>
              </a:lnSpc>
              <a:spcBef>
                <a:spcPct val="0"/>
              </a:spcBef>
              <a:defRPr sz="2500" b="1">
                <a:solidFill>
                  <a:srgbClr val="000000"/>
                </a:solidFill>
                <a:latin typeface="Montserrat Bold"/>
                <a:ea typeface="Montserrat Bold"/>
                <a:cs typeface="Montserrat Bold"/>
                <a:sym typeface="Montserrat Bold"/>
              </a:defRPr>
            </a:pPr>
            <a:r>
              <a:rPr dirty="0" err="1"/>
              <a:t>Lên</a:t>
            </a:r>
            <a:r>
              <a:rPr dirty="0"/>
              <a:t> </a:t>
            </a:r>
            <a:r>
              <a:rPr dirty="0" err="1"/>
              <a:t>lịch</a:t>
            </a:r>
            <a:r>
              <a:rPr lang="en-US" dirty="0"/>
              <a:t> </a:t>
            </a:r>
            <a:r>
              <a:rPr dirty="0" err="1"/>
              <a:t>ngay</a:t>
            </a:r>
            <a:r>
              <a:rPr dirty="0"/>
              <a:t> </a:t>
            </a:r>
            <a:r>
              <a:rPr dirty="0" err="1"/>
              <a:t>hôm</a:t>
            </a:r>
            <a:r>
              <a:rPr dirty="0"/>
              <a:t> nay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94476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286" r="-286"/>
            </a:stretch>
          </a:blipFill>
        </p:spPr>
        <p:txBody>
          <a:bodyPr/>
          <a:lstStyle/>
          <a:p>
            <a:endParaRPr lang="en-US"/>
          </a:p>
        </p:txBody>
      </p:sp>
      <p:sp>
        <p:nvSpPr>
          <p:cNvPr id="3" name="Freeform 3"/>
          <p:cNvSpPr/>
          <p:nvPr/>
        </p:nvSpPr>
        <p:spPr>
          <a:xfrm rot="2367958">
            <a:off x="-428481" y="61778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2">
              <a:alphaModFix amt="10999"/>
              <a:extLst>
                <a:ext uri="{96DAC541-7B7A-43D3-8B79-37D633B846F1}">
                  <asvg:svgBlip xmlns:asvg="http://schemas.microsoft.com/office/drawing/2016/SVG/main" r:embed="rId3"/>
                </a:ext>
              </a:extLst>
            </a:blip>
            <a:stretch>
              <a:fillRect l="-121" r="-121"/>
            </a:stretch>
          </a:blipFill>
        </p:spPr>
        <p:txBody>
          <a:bodyPr/>
          <a:lstStyle/>
          <a:p>
            <a:endParaRPr lang="en-US"/>
          </a:p>
        </p:txBody>
      </p:sp>
      <p:grpSp>
        <p:nvGrpSpPr>
          <p:cNvPr id="4" name="Group 4"/>
          <p:cNvGrpSpPr/>
          <p:nvPr/>
        </p:nvGrpSpPr>
        <p:grpSpPr>
          <a:xfrm>
            <a:off x="13426089" y="1928102"/>
            <a:ext cx="4019596" cy="8170359"/>
            <a:chOff x="0" y="0"/>
            <a:chExt cx="5359461" cy="10893812"/>
          </a:xfrm>
        </p:grpSpPr>
        <p:sp>
          <p:nvSpPr>
            <p:cNvPr id="5" name="Freeform 5"/>
            <p:cNvSpPr/>
            <p:nvPr/>
          </p:nvSpPr>
          <p:spPr>
            <a:xfrm>
              <a:off x="302660" y="264930"/>
              <a:ext cx="4968704" cy="10297407"/>
            </a:xfrm>
            <a:custGeom>
              <a:avLst/>
              <a:gdLst/>
              <a:ahLst/>
              <a:cxnLst/>
              <a:rect l="l" t="t" r="r" b="b"/>
              <a:pathLst>
                <a:path w="4968704" h="10297407">
                  <a:moveTo>
                    <a:pt x="0" y="0"/>
                  </a:moveTo>
                  <a:lnTo>
                    <a:pt x="4968704" y="0"/>
                  </a:lnTo>
                  <a:lnTo>
                    <a:pt x="4968704" y="10297407"/>
                  </a:lnTo>
                  <a:lnTo>
                    <a:pt x="0" y="10297407"/>
                  </a:lnTo>
                  <a:lnTo>
                    <a:pt x="0" y="0"/>
                  </a:lnTo>
                  <a:close/>
                </a:path>
              </a:pathLst>
            </a:custGeom>
            <a:blipFill>
              <a:blip r:embed="rId4"/>
              <a:stretch>
                <a:fillRect t="-4328"/>
              </a:stretch>
            </a:blipFill>
          </p:spPr>
          <p:txBody>
            <a:bodyPr/>
            <a:lstStyle/>
            <a:p>
              <a:endParaRPr lang="en-US"/>
            </a:p>
          </p:txBody>
        </p:sp>
        <p:sp>
          <p:nvSpPr>
            <p:cNvPr id="6" name="Freeform 6"/>
            <p:cNvSpPr/>
            <p:nvPr/>
          </p:nvSpPr>
          <p:spPr>
            <a:xfrm>
              <a:off x="0" y="0"/>
              <a:ext cx="5359461" cy="10893812"/>
            </a:xfrm>
            <a:custGeom>
              <a:avLst/>
              <a:gdLst/>
              <a:ahLst/>
              <a:cxnLst/>
              <a:rect l="l" t="t" r="r" b="b"/>
              <a:pathLst>
                <a:path w="5359461" h="10893812">
                  <a:moveTo>
                    <a:pt x="0" y="0"/>
                  </a:moveTo>
                  <a:lnTo>
                    <a:pt x="5359461" y="0"/>
                  </a:lnTo>
                  <a:lnTo>
                    <a:pt x="5359461" y="10893812"/>
                  </a:lnTo>
                  <a:lnTo>
                    <a:pt x="0" y="10893812"/>
                  </a:lnTo>
                  <a:lnTo>
                    <a:pt x="0" y="0"/>
                  </a:lnTo>
                  <a:close/>
                </a:path>
              </a:pathLst>
            </a:custGeom>
            <a:blipFill>
              <a:blip r:embed="rId5"/>
              <a:stretch>
                <a:fillRect l="-815" r="-815"/>
              </a:stretch>
            </a:blipFill>
          </p:spPr>
          <p:txBody>
            <a:bodyPr/>
            <a:lstStyle/>
            <a:p>
              <a:endParaRPr lang="en-US"/>
            </a:p>
          </p:txBody>
        </p:sp>
      </p:grpSp>
      <p:sp>
        <p:nvSpPr>
          <p:cNvPr id="7" name="TextBox 7"/>
          <p:cNvSpPr txBox="1"/>
          <p:nvPr/>
        </p:nvSpPr>
        <p:spPr>
          <a:xfrm>
            <a:off x="1151957" y="367982"/>
            <a:ext cx="15984085" cy="1096010"/>
          </a:xfrm>
          <a:prstGeom prst="rect">
            <a:avLst/>
          </a:prstGeom>
        </p:spPr>
        <p:txBody>
          <a:bodyPr lIns="0" tIns="0" rIns="0" bIns="0" anchor="t">
            <a:spAutoFit/>
          </a:bodyPr>
          <a:lstStyle/>
          <a:p>
            <a:pPr marL="0" lvl="0" indent="0" algn="ctr">
              <a:lnSpc>
                <a:spcPts val="8709"/>
              </a:lnSpc>
              <a:defRPr sz="6699" b="1">
                <a:solidFill>
                  <a:srgbClr val="613169"/>
                </a:solidFill>
                <a:latin typeface="Montserrat Bold"/>
                <a:ea typeface="Montserrat Bold"/>
                <a:cs typeface="Montserrat Bold"/>
                <a:sym typeface="Montserrat Bold"/>
              </a:defRPr>
            </a:pPr>
            <a:r>
              <a:t>Google Business Profile</a:t>
            </a:r>
          </a:p>
        </p:txBody>
      </p:sp>
      <p:grpSp>
        <p:nvGrpSpPr>
          <p:cNvPr id="8" name="Group 8"/>
          <p:cNvGrpSpPr/>
          <p:nvPr/>
        </p:nvGrpSpPr>
        <p:grpSpPr>
          <a:xfrm>
            <a:off x="908388" y="1796430"/>
            <a:ext cx="11203153" cy="831632"/>
            <a:chOff x="0" y="0"/>
            <a:chExt cx="14937537" cy="1108843"/>
          </a:xfrm>
        </p:grpSpPr>
        <p:grpSp>
          <p:nvGrpSpPr>
            <p:cNvPr id="9" name="Group 9"/>
            <p:cNvGrpSpPr/>
            <p:nvPr/>
          </p:nvGrpSpPr>
          <p:grpSpPr>
            <a:xfrm>
              <a:off x="0" y="0"/>
              <a:ext cx="14937537" cy="1108843"/>
              <a:chOff x="0" y="0"/>
              <a:chExt cx="11908415" cy="883985"/>
            </a:xfrm>
          </p:grpSpPr>
          <p:sp>
            <p:nvSpPr>
              <p:cNvPr id="10" name="Freeform 10"/>
              <p:cNvSpPr/>
              <p:nvPr/>
            </p:nvSpPr>
            <p:spPr>
              <a:xfrm>
                <a:off x="0" y="0"/>
                <a:ext cx="11908416" cy="883986"/>
              </a:xfrm>
              <a:custGeom>
                <a:avLst/>
                <a:gdLst/>
                <a:ahLst/>
                <a:cxnLst/>
                <a:rect l="l" t="t" r="r" b="b"/>
                <a:pathLst>
                  <a:path w="11908416" h="883986">
                    <a:moveTo>
                      <a:pt x="11783955" y="883985"/>
                    </a:moveTo>
                    <a:lnTo>
                      <a:pt x="124460" y="883985"/>
                    </a:lnTo>
                    <a:cubicBezTo>
                      <a:pt x="55880" y="883985"/>
                      <a:pt x="0" y="828105"/>
                      <a:pt x="0" y="759525"/>
                    </a:cubicBezTo>
                    <a:lnTo>
                      <a:pt x="0" y="124460"/>
                    </a:lnTo>
                    <a:cubicBezTo>
                      <a:pt x="0" y="55880"/>
                      <a:pt x="55880" y="0"/>
                      <a:pt x="124460" y="0"/>
                    </a:cubicBezTo>
                    <a:lnTo>
                      <a:pt x="11783955" y="0"/>
                    </a:lnTo>
                    <a:cubicBezTo>
                      <a:pt x="11852535" y="0"/>
                      <a:pt x="11908416" y="55880"/>
                      <a:pt x="11908416" y="124460"/>
                    </a:cubicBezTo>
                    <a:lnTo>
                      <a:pt x="11908416" y="759526"/>
                    </a:lnTo>
                    <a:cubicBezTo>
                      <a:pt x="11908416" y="828105"/>
                      <a:pt x="11852535" y="883986"/>
                      <a:pt x="11783955" y="883986"/>
                    </a:cubicBezTo>
                    <a:close/>
                  </a:path>
                </a:pathLst>
              </a:custGeom>
              <a:solidFill>
                <a:srgbClr val="613169"/>
              </a:solidFill>
            </p:spPr>
            <p:txBody>
              <a:bodyPr/>
              <a:lstStyle/>
              <a:p>
                <a:endParaRPr lang="en-US"/>
              </a:p>
            </p:txBody>
          </p:sp>
        </p:grpSp>
        <p:sp>
          <p:nvSpPr>
            <p:cNvPr id="11" name="TextBox 11"/>
            <p:cNvSpPr txBox="1"/>
            <p:nvPr/>
          </p:nvSpPr>
          <p:spPr>
            <a:xfrm>
              <a:off x="432585" y="121563"/>
              <a:ext cx="13604307" cy="837142"/>
            </a:xfrm>
            <a:prstGeom prst="rect">
              <a:avLst/>
            </a:prstGeom>
          </p:spPr>
          <p:txBody>
            <a:bodyPr lIns="0" tIns="0" rIns="0" bIns="0" anchor="t">
              <a:spAutoFit/>
            </a:bodyPr>
            <a:lstStyle/>
            <a:p>
              <a:pPr marL="0" lvl="0" indent="0" algn="ctr">
                <a:lnSpc>
                  <a:spcPts val="5199"/>
                </a:lnSpc>
                <a:defRPr sz="3999" b="1">
                  <a:solidFill>
                    <a:srgbClr val="FFFFFF"/>
                  </a:solidFill>
                  <a:latin typeface="Montserrat Bold"/>
                  <a:ea typeface="Montserrat Bold"/>
                  <a:cs typeface="Montserrat Bold"/>
                  <a:sym typeface="Montserrat Bold"/>
                </a:defRPr>
              </a:pPr>
              <a:r>
                <a:t>Hồ sơ Google Business Profile là gì? </a:t>
              </a:r>
            </a:p>
          </p:txBody>
        </p:sp>
      </p:grpSp>
      <p:sp>
        <p:nvSpPr>
          <p:cNvPr id="12" name="TextBox 12"/>
          <p:cNvSpPr txBox="1"/>
          <p:nvPr/>
        </p:nvSpPr>
        <p:spPr>
          <a:xfrm>
            <a:off x="826388" y="2628063"/>
            <a:ext cx="12293012" cy="6610348"/>
          </a:xfrm>
          <a:prstGeom prst="rect">
            <a:avLst/>
          </a:prstGeom>
        </p:spPr>
        <p:txBody>
          <a:bodyPr lIns="0" tIns="0" rIns="0" bIns="0" anchor="t">
            <a:spAutoFit/>
          </a:bodyPr>
          <a:lstStyle/>
          <a:p>
            <a:pPr marL="647706" lvl="1" indent="-323853" algn="l">
              <a:lnSpc>
                <a:spcPts val="5250"/>
              </a:lnSpc>
              <a:buFont typeface="Arial"/>
              <a:buChar char="•"/>
              <a:defRPr sz="3000">
                <a:solidFill>
                  <a:srgbClr val="000000"/>
                </a:solidFill>
                <a:latin typeface="Montserrat"/>
                <a:ea typeface="Montserrat"/>
                <a:cs typeface="Montserrat"/>
                <a:sym typeface="Montserrat"/>
              </a:defRPr>
            </a:pPr>
            <a:r>
              <a:rPr dirty="0"/>
              <a:t>Hiển </a:t>
            </a:r>
            <a:r>
              <a:rPr dirty="0" err="1"/>
              <a:t>thị</a:t>
            </a:r>
            <a:r>
              <a:rPr dirty="0"/>
              <a:t> </a:t>
            </a:r>
            <a:r>
              <a:rPr dirty="0" err="1"/>
              <a:t>thông</a:t>
            </a:r>
            <a:r>
              <a:rPr dirty="0"/>
              <a:t> tin </a:t>
            </a:r>
            <a:r>
              <a:rPr dirty="0" err="1"/>
              <a:t>cần</a:t>
            </a:r>
            <a:r>
              <a:rPr dirty="0"/>
              <a:t> </a:t>
            </a:r>
            <a:r>
              <a:rPr dirty="0" err="1"/>
              <a:t>thiết</a:t>
            </a:r>
            <a:r>
              <a:rPr dirty="0"/>
              <a:t> </a:t>
            </a:r>
            <a:r>
              <a:rPr dirty="0" err="1"/>
              <a:t>về</a:t>
            </a:r>
            <a:r>
              <a:rPr dirty="0"/>
              <a:t> </a:t>
            </a:r>
            <a:r>
              <a:rPr dirty="0" err="1"/>
              <a:t>một</a:t>
            </a:r>
            <a:r>
              <a:rPr dirty="0"/>
              <a:t> </a:t>
            </a:r>
            <a:r>
              <a:rPr dirty="0" err="1"/>
              <a:t>cơ</a:t>
            </a:r>
            <a:r>
              <a:rPr dirty="0"/>
              <a:t> </a:t>
            </a:r>
            <a:r>
              <a:rPr dirty="0" err="1"/>
              <a:t>sở</a:t>
            </a:r>
            <a:r>
              <a:rPr dirty="0"/>
              <a:t> </a:t>
            </a:r>
            <a:r>
              <a:rPr dirty="0" err="1"/>
              <a:t>kinh</a:t>
            </a:r>
            <a:r>
              <a:rPr dirty="0"/>
              <a:t> </a:t>
            </a:r>
            <a:r>
              <a:rPr dirty="0" err="1"/>
              <a:t>doanh</a:t>
            </a:r>
            <a:r>
              <a:rPr dirty="0"/>
              <a:t> </a:t>
            </a:r>
            <a:r>
              <a:rPr dirty="0" err="1"/>
              <a:t>và</a:t>
            </a:r>
            <a:r>
              <a:rPr dirty="0"/>
              <a:t> </a:t>
            </a:r>
            <a:r>
              <a:rPr dirty="0" err="1"/>
              <a:t>các</a:t>
            </a:r>
            <a:r>
              <a:rPr dirty="0"/>
              <a:t> </a:t>
            </a:r>
            <a:r>
              <a:rPr dirty="0" err="1"/>
              <a:t>dịch</a:t>
            </a:r>
            <a:r>
              <a:rPr dirty="0"/>
              <a:t> </a:t>
            </a:r>
            <a:r>
              <a:rPr dirty="0" err="1"/>
              <a:t>vụ</a:t>
            </a:r>
            <a:r>
              <a:rPr dirty="0"/>
              <a:t> </a:t>
            </a:r>
            <a:r>
              <a:rPr dirty="0" err="1"/>
              <a:t>của</a:t>
            </a:r>
            <a:r>
              <a:rPr dirty="0"/>
              <a:t> </a:t>
            </a:r>
            <a:r>
              <a:rPr dirty="0" err="1"/>
              <a:t>nơi</a:t>
            </a:r>
            <a:r>
              <a:rPr dirty="0"/>
              <a:t> </a:t>
            </a:r>
            <a:r>
              <a:rPr dirty="0" err="1"/>
              <a:t>đó</a:t>
            </a:r>
            <a:endParaRPr dirty="0"/>
          </a:p>
          <a:p>
            <a:pPr marL="1295413" lvl="2" indent="-431804" algn="l">
              <a:lnSpc>
                <a:spcPts val="5250"/>
              </a:lnSpc>
              <a:buFont typeface="Arial"/>
              <a:buChar char="⚬"/>
              <a:defRPr sz="3000">
                <a:solidFill>
                  <a:srgbClr val="000000"/>
                </a:solidFill>
                <a:latin typeface="Montserrat"/>
                <a:ea typeface="Montserrat"/>
                <a:cs typeface="Montserrat"/>
                <a:sym typeface="Montserrat"/>
              </a:defRPr>
            </a:pPr>
            <a:r>
              <a:rPr dirty="0" err="1"/>
              <a:t>Tên</a:t>
            </a:r>
            <a:endParaRPr dirty="0"/>
          </a:p>
          <a:p>
            <a:pPr marL="1295413" lvl="2" indent="-431804" algn="l">
              <a:lnSpc>
                <a:spcPts val="5250"/>
              </a:lnSpc>
              <a:buFont typeface="Arial"/>
              <a:buChar char="⚬"/>
              <a:defRPr sz="3000">
                <a:solidFill>
                  <a:srgbClr val="000000"/>
                </a:solidFill>
                <a:latin typeface="Montserrat"/>
                <a:ea typeface="Montserrat"/>
                <a:cs typeface="Montserrat"/>
                <a:sym typeface="Montserrat"/>
              </a:defRPr>
            </a:pPr>
            <a:r>
              <a:rPr dirty="0" err="1"/>
              <a:t>Địa</a:t>
            </a:r>
            <a:r>
              <a:rPr dirty="0"/>
              <a:t> </a:t>
            </a:r>
            <a:r>
              <a:rPr dirty="0" err="1"/>
              <a:t>chỉ</a:t>
            </a:r>
            <a:endParaRPr dirty="0"/>
          </a:p>
          <a:p>
            <a:pPr marL="1295413" lvl="2" indent="-431804" algn="l">
              <a:lnSpc>
                <a:spcPts val="5250"/>
              </a:lnSpc>
              <a:buFont typeface="Arial"/>
              <a:buChar char="⚬"/>
              <a:defRPr sz="3000">
                <a:solidFill>
                  <a:srgbClr val="000000"/>
                </a:solidFill>
                <a:latin typeface="Montserrat"/>
                <a:ea typeface="Montserrat"/>
                <a:cs typeface="Montserrat"/>
                <a:sym typeface="Montserrat"/>
              </a:defRPr>
            </a:pPr>
            <a:r>
              <a:rPr dirty="0" err="1"/>
              <a:t>Điện</a:t>
            </a:r>
            <a:r>
              <a:rPr dirty="0"/>
              <a:t> </a:t>
            </a:r>
            <a:r>
              <a:rPr dirty="0" err="1"/>
              <a:t>thoại</a:t>
            </a:r>
            <a:endParaRPr dirty="0"/>
          </a:p>
          <a:p>
            <a:pPr marL="1295413" lvl="2" indent="-431804" algn="l">
              <a:lnSpc>
                <a:spcPts val="5250"/>
              </a:lnSpc>
              <a:buFont typeface="Arial"/>
              <a:buChar char="⚬"/>
              <a:defRPr sz="3000">
                <a:solidFill>
                  <a:srgbClr val="000000"/>
                </a:solidFill>
                <a:latin typeface="Montserrat"/>
                <a:ea typeface="Montserrat"/>
                <a:cs typeface="Montserrat"/>
                <a:sym typeface="Montserrat"/>
              </a:defRPr>
            </a:pPr>
            <a:r>
              <a:rPr dirty="0"/>
              <a:t>Trang web</a:t>
            </a:r>
          </a:p>
          <a:p>
            <a:pPr marL="1295413" lvl="2" indent="-431804" algn="l">
              <a:lnSpc>
                <a:spcPts val="5250"/>
              </a:lnSpc>
              <a:buFont typeface="Arial"/>
              <a:buChar char="⚬"/>
              <a:defRPr sz="3000">
                <a:solidFill>
                  <a:srgbClr val="000000"/>
                </a:solidFill>
                <a:latin typeface="Montserrat"/>
                <a:ea typeface="Montserrat"/>
                <a:cs typeface="Montserrat"/>
                <a:sym typeface="Montserrat"/>
              </a:defRPr>
            </a:pPr>
            <a:r>
              <a:rPr dirty="0" err="1"/>
              <a:t>Giờ</a:t>
            </a:r>
            <a:r>
              <a:rPr dirty="0"/>
              <a:t> </a:t>
            </a:r>
            <a:r>
              <a:rPr dirty="0" err="1"/>
              <a:t>mở</a:t>
            </a:r>
            <a:r>
              <a:rPr dirty="0"/>
              <a:t> </a:t>
            </a:r>
            <a:r>
              <a:rPr dirty="0" err="1"/>
              <a:t>cửa</a:t>
            </a:r>
            <a:r>
              <a:rPr dirty="0"/>
              <a:t> (</a:t>
            </a:r>
            <a:r>
              <a:rPr dirty="0" err="1"/>
              <a:t>hãy</a:t>
            </a:r>
            <a:r>
              <a:rPr dirty="0"/>
              <a:t> </a:t>
            </a:r>
            <a:r>
              <a:rPr dirty="0" err="1"/>
              <a:t>đảm</a:t>
            </a:r>
            <a:r>
              <a:rPr dirty="0"/>
              <a:t> </a:t>
            </a:r>
            <a:r>
              <a:rPr dirty="0" err="1"/>
              <a:t>bảo</a:t>
            </a:r>
            <a:r>
              <a:rPr dirty="0"/>
              <a:t> </a:t>
            </a:r>
            <a:r>
              <a:rPr dirty="0" err="1"/>
              <a:t>chính</a:t>
            </a:r>
            <a:r>
              <a:rPr dirty="0"/>
              <a:t> </a:t>
            </a:r>
            <a:r>
              <a:rPr dirty="0" err="1"/>
              <a:t>xác</a:t>
            </a:r>
            <a:r>
              <a:rPr dirty="0"/>
              <a:t>)</a:t>
            </a:r>
          </a:p>
          <a:p>
            <a:pPr marL="647706" lvl="1" indent="-323853" algn="l">
              <a:lnSpc>
                <a:spcPts val="5250"/>
              </a:lnSpc>
              <a:buFont typeface="Arial"/>
              <a:buChar char="•"/>
              <a:defRPr sz="3000">
                <a:solidFill>
                  <a:srgbClr val="000000"/>
                </a:solidFill>
                <a:latin typeface="Montserrat"/>
                <a:ea typeface="Montserrat"/>
                <a:cs typeface="Montserrat"/>
                <a:sym typeface="Montserrat"/>
              </a:defRPr>
            </a:pPr>
            <a:r>
              <a:rPr dirty="0"/>
              <a:t>Hiển </a:t>
            </a:r>
            <a:r>
              <a:rPr dirty="0" err="1"/>
              <a:t>thị</a:t>
            </a:r>
            <a:r>
              <a:rPr dirty="0"/>
              <a:t> </a:t>
            </a:r>
            <a:r>
              <a:rPr dirty="0" err="1"/>
              <a:t>nổi</a:t>
            </a:r>
            <a:r>
              <a:rPr dirty="0"/>
              <a:t> </a:t>
            </a:r>
            <a:r>
              <a:rPr dirty="0" err="1"/>
              <a:t>bật</a:t>
            </a:r>
            <a:r>
              <a:rPr dirty="0"/>
              <a:t> </a:t>
            </a:r>
            <a:r>
              <a:rPr dirty="0" err="1"/>
              <a:t>đánh</a:t>
            </a:r>
            <a:r>
              <a:rPr dirty="0"/>
              <a:t> </a:t>
            </a:r>
            <a:r>
              <a:rPr dirty="0" err="1"/>
              <a:t>giá</a:t>
            </a:r>
            <a:r>
              <a:rPr dirty="0"/>
              <a:t>, </a:t>
            </a:r>
            <a:r>
              <a:rPr dirty="0" err="1"/>
              <a:t>thực</a:t>
            </a:r>
            <a:r>
              <a:rPr dirty="0"/>
              <a:t> </a:t>
            </a:r>
            <a:r>
              <a:rPr dirty="0" err="1"/>
              <a:t>đơn</a:t>
            </a:r>
            <a:r>
              <a:rPr dirty="0"/>
              <a:t> </a:t>
            </a:r>
            <a:r>
              <a:rPr dirty="0" err="1"/>
              <a:t>và</a:t>
            </a:r>
            <a:r>
              <a:rPr dirty="0"/>
              <a:t> </a:t>
            </a:r>
            <a:r>
              <a:rPr dirty="0" err="1"/>
              <a:t>các</a:t>
            </a:r>
            <a:r>
              <a:rPr dirty="0"/>
              <a:t> </a:t>
            </a:r>
            <a:r>
              <a:rPr dirty="0" err="1"/>
              <a:t>ưu</a:t>
            </a:r>
            <a:r>
              <a:rPr dirty="0"/>
              <a:t> </a:t>
            </a:r>
            <a:r>
              <a:rPr dirty="0" err="1"/>
              <a:t>điểm</a:t>
            </a:r>
            <a:r>
              <a:rPr dirty="0"/>
              <a:t> </a:t>
            </a:r>
            <a:r>
              <a:rPr dirty="0" err="1"/>
              <a:t>khác</a:t>
            </a:r>
            <a:endParaRPr dirty="0"/>
          </a:p>
          <a:p>
            <a:pPr marL="647706" lvl="1" indent="-323853" algn="l">
              <a:lnSpc>
                <a:spcPts val="5250"/>
              </a:lnSpc>
              <a:buFont typeface="Arial"/>
              <a:buChar char="•"/>
              <a:defRPr sz="3000">
                <a:solidFill>
                  <a:srgbClr val="000000"/>
                </a:solidFill>
                <a:latin typeface="Montserrat"/>
                <a:ea typeface="Montserrat"/>
                <a:cs typeface="Montserrat"/>
                <a:sym typeface="Montserrat"/>
              </a:defRPr>
            </a:pPr>
            <a:r>
              <a:rPr dirty="0" err="1"/>
              <a:t>Bắt</a:t>
            </a:r>
            <a:r>
              <a:rPr dirty="0"/>
              <a:t> </a:t>
            </a:r>
            <a:r>
              <a:rPr dirty="0" err="1"/>
              <a:t>buộc</a:t>
            </a:r>
            <a:r>
              <a:rPr dirty="0"/>
              <a:t> </a:t>
            </a:r>
            <a:r>
              <a:rPr dirty="0" err="1"/>
              <a:t>đối</a:t>
            </a:r>
            <a:r>
              <a:rPr dirty="0"/>
              <a:t> </a:t>
            </a:r>
            <a:r>
              <a:rPr dirty="0" err="1"/>
              <a:t>với</a:t>
            </a:r>
            <a:r>
              <a:rPr dirty="0"/>
              <a:t> </a:t>
            </a:r>
            <a:r>
              <a:rPr dirty="0" err="1"/>
              <a:t>kết</a:t>
            </a:r>
            <a:r>
              <a:rPr dirty="0"/>
              <a:t> </a:t>
            </a:r>
            <a:r>
              <a:rPr dirty="0" err="1"/>
              <a:t>quả</a:t>
            </a:r>
            <a:r>
              <a:rPr dirty="0"/>
              <a:t> </a:t>
            </a:r>
            <a:r>
              <a:rPr dirty="0" err="1"/>
              <a:t>tìm</a:t>
            </a:r>
            <a:r>
              <a:rPr dirty="0"/>
              <a:t> </a:t>
            </a:r>
            <a:r>
              <a:rPr dirty="0" err="1"/>
              <a:t>kiếm</a:t>
            </a:r>
            <a:r>
              <a:rPr dirty="0"/>
              <a:t> </a:t>
            </a:r>
            <a:r>
              <a:rPr dirty="0" err="1"/>
              <a:t>lân</a:t>
            </a:r>
            <a:r>
              <a:rPr dirty="0"/>
              <a:t> </a:t>
            </a:r>
            <a:r>
              <a:rPr dirty="0" err="1"/>
              <a:t>cận</a:t>
            </a:r>
            <a:r>
              <a:rPr dirty="0"/>
              <a:t> </a:t>
            </a:r>
            <a:r>
              <a:rPr dirty="0" err="1"/>
              <a:t>và</a:t>
            </a:r>
            <a:r>
              <a:rPr dirty="0"/>
              <a:t> Google Maps</a:t>
            </a:r>
          </a:p>
          <a:p>
            <a:pPr marL="647706" lvl="1" indent="-323853" algn="l">
              <a:lnSpc>
                <a:spcPts val="5250"/>
              </a:lnSpc>
              <a:buFont typeface="Arial"/>
              <a:buChar char="•"/>
              <a:defRPr sz="3000">
                <a:solidFill>
                  <a:srgbClr val="000000"/>
                </a:solidFill>
                <a:latin typeface="Montserrat"/>
                <a:ea typeface="Montserrat"/>
                <a:cs typeface="Montserrat"/>
                <a:sym typeface="Montserrat"/>
              </a:defRPr>
            </a:pPr>
            <a:r>
              <a:rPr dirty="0" err="1"/>
              <a:t>Tận</a:t>
            </a:r>
            <a:r>
              <a:rPr dirty="0"/>
              <a:t> </a:t>
            </a:r>
            <a:r>
              <a:rPr dirty="0" err="1"/>
              <a:t>dụng</a:t>
            </a:r>
            <a:r>
              <a:rPr dirty="0"/>
              <a:t> </a:t>
            </a:r>
            <a:r>
              <a:rPr dirty="0" err="1"/>
              <a:t>khả</a:t>
            </a:r>
            <a:r>
              <a:rPr dirty="0"/>
              <a:t> </a:t>
            </a:r>
            <a:r>
              <a:rPr dirty="0" err="1"/>
              <a:t>năng</a:t>
            </a:r>
            <a:r>
              <a:rPr dirty="0"/>
              <a:t> </a:t>
            </a:r>
            <a:r>
              <a:rPr dirty="0" err="1"/>
              <a:t>tìm</a:t>
            </a:r>
            <a:r>
              <a:rPr dirty="0"/>
              <a:t> </a:t>
            </a:r>
            <a:r>
              <a:rPr dirty="0" err="1"/>
              <a:t>kiếm</a:t>
            </a:r>
            <a:r>
              <a:rPr dirty="0"/>
              <a:t> </a:t>
            </a:r>
            <a:r>
              <a:rPr dirty="0" err="1"/>
              <a:t>không</a:t>
            </a:r>
            <a:r>
              <a:rPr dirty="0"/>
              <a:t> </a:t>
            </a:r>
            <a:r>
              <a:rPr dirty="0" err="1"/>
              <a:t>cần</a:t>
            </a:r>
            <a:r>
              <a:rPr dirty="0"/>
              <a:t> </a:t>
            </a:r>
            <a:r>
              <a:rPr dirty="0" err="1"/>
              <a:t>nhấp</a:t>
            </a:r>
            <a:r>
              <a:rPr dirty="0"/>
              <a:t> </a:t>
            </a:r>
            <a:r>
              <a:rPr dirty="0" err="1"/>
              <a:t>chuột</a:t>
            </a:r>
            <a:endParaRPr dirty="0"/>
          </a:p>
          <a:p>
            <a:pPr marL="647706" lvl="1" indent="-323853" algn="l">
              <a:lnSpc>
                <a:spcPts val="5250"/>
              </a:lnSpc>
              <a:buFont typeface="Arial"/>
              <a:buChar char="•"/>
              <a:defRPr sz="3000">
                <a:solidFill>
                  <a:srgbClr val="000000"/>
                </a:solidFill>
                <a:latin typeface="Montserrat"/>
                <a:ea typeface="Montserrat"/>
                <a:cs typeface="Montserrat"/>
                <a:sym typeface="Montserrat"/>
              </a:defRPr>
            </a:pPr>
            <a:r>
              <a:rPr dirty="0" err="1"/>
              <a:t>Xác</a:t>
            </a:r>
            <a:r>
              <a:rPr dirty="0"/>
              <a:t> </a:t>
            </a:r>
            <a:r>
              <a:rPr dirty="0" err="1"/>
              <a:t>minh</a:t>
            </a:r>
            <a:r>
              <a:rPr dirty="0"/>
              <a:t> </a:t>
            </a:r>
            <a:r>
              <a:rPr dirty="0" err="1"/>
              <a:t>cơ</a:t>
            </a:r>
            <a:r>
              <a:rPr dirty="0"/>
              <a:t> </a:t>
            </a:r>
            <a:r>
              <a:rPr dirty="0" err="1"/>
              <a:t>sở</a:t>
            </a:r>
            <a:r>
              <a:rPr dirty="0"/>
              <a:t> </a:t>
            </a:r>
            <a:r>
              <a:rPr dirty="0" err="1"/>
              <a:t>kinh</a:t>
            </a:r>
            <a:r>
              <a:rPr dirty="0"/>
              <a:t> </a:t>
            </a:r>
            <a:r>
              <a:rPr dirty="0" err="1"/>
              <a:t>doanh</a:t>
            </a:r>
            <a:r>
              <a:rPr dirty="0"/>
              <a:t> </a:t>
            </a:r>
            <a:r>
              <a:rPr dirty="0" err="1"/>
              <a:t>của</a:t>
            </a:r>
            <a:r>
              <a:rPr dirty="0"/>
              <a:t> </a:t>
            </a:r>
            <a:r>
              <a:rPr dirty="0" err="1"/>
              <a:t>quý</a:t>
            </a:r>
            <a:r>
              <a:rPr dirty="0"/>
              <a:t> </a:t>
            </a:r>
            <a:r>
              <a:rPr dirty="0" err="1"/>
              <a:t>vị</a:t>
            </a:r>
            <a:r>
              <a:rPr dirty="0"/>
              <a:t> </a:t>
            </a:r>
            <a:r>
              <a:rPr dirty="0" err="1"/>
              <a:t>với</a:t>
            </a:r>
            <a:r>
              <a:rPr dirty="0"/>
              <a:t> Google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C9C9C"/>
        </a:solidFill>
        <a:effectLst/>
      </p:bgPr>
    </p:bg>
    <p:spTree>
      <p:nvGrpSpPr>
        <p:cNvPr id="1" name=""/>
        <p:cNvGrpSpPr/>
        <p:nvPr/>
      </p:nvGrpSpPr>
      <p:grpSpPr>
        <a:xfrm>
          <a:off x="0" y="0"/>
          <a:ext cx="0" cy="0"/>
          <a:chOff x="0" y="0"/>
          <a:chExt cx="0" cy="0"/>
        </a:xfrm>
      </p:grpSpPr>
      <p:sp>
        <p:nvSpPr>
          <p:cNvPr id="2" name="Freeform 2"/>
          <p:cNvSpPr/>
          <p:nvPr/>
        </p:nvSpPr>
        <p:spPr>
          <a:xfrm rot="2367958">
            <a:off x="-390382" y="65080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3" name="Freeform 3"/>
          <p:cNvSpPr/>
          <p:nvPr/>
        </p:nvSpPr>
        <p:spPr>
          <a:xfrm rot="-8432317">
            <a:off x="14834439" y="-210323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4" name="Freeform 4"/>
          <p:cNvSpPr/>
          <p:nvPr/>
        </p:nvSpPr>
        <p:spPr>
          <a:xfrm>
            <a:off x="6955259" y="5936313"/>
            <a:ext cx="4141073" cy="3727875"/>
          </a:xfrm>
          <a:custGeom>
            <a:avLst/>
            <a:gdLst/>
            <a:ahLst/>
            <a:cxnLst/>
            <a:rect l="l" t="t" r="r" b="b"/>
            <a:pathLst>
              <a:path w="4141073" h="3727875">
                <a:moveTo>
                  <a:pt x="0" y="0"/>
                </a:moveTo>
                <a:lnTo>
                  <a:pt x="4141072" y="0"/>
                </a:lnTo>
                <a:lnTo>
                  <a:pt x="4141072" y="3727875"/>
                </a:lnTo>
                <a:lnTo>
                  <a:pt x="0" y="3727875"/>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861912" y="3400425"/>
            <a:ext cx="14564177" cy="2257413"/>
          </a:xfrm>
          <a:prstGeom prst="rect">
            <a:avLst/>
          </a:prstGeom>
        </p:spPr>
        <p:txBody>
          <a:bodyPr lIns="0" tIns="0" rIns="0" bIns="0" anchor="t">
            <a:spAutoFit/>
          </a:bodyPr>
          <a:lstStyle/>
          <a:p>
            <a:pPr algn="ctr">
              <a:lnSpc>
                <a:spcPts val="8999"/>
              </a:lnSpc>
              <a:defRPr sz="7499" b="1">
                <a:solidFill>
                  <a:srgbClr val="FFFFFF"/>
                </a:solidFill>
                <a:latin typeface="Montserrat Bold"/>
                <a:ea typeface="Montserrat Bold"/>
                <a:cs typeface="Montserrat Bold"/>
                <a:sym typeface="Montserrat Bold"/>
              </a:defRPr>
            </a:pPr>
            <a:r>
              <a:rPr dirty="0"/>
              <a:t>TÓM TẮT BUỔI 1</a:t>
            </a:r>
            <a:endParaRPr lang="en-US" dirty="0"/>
          </a:p>
          <a:p>
            <a:pPr algn="ctr">
              <a:lnSpc>
                <a:spcPts val="8999"/>
              </a:lnSpc>
              <a:defRPr sz="7499" b="1">
                <a:solidFill>
                  <a:srgbClr val="FFFFFF"/>
                </a:solidFill>
                <a:latin typeface="Montserrat Bold"/>
                <a:ea typeface="Montserrat Bold"/>
                <a:cs typeface="Montserrat Bold"/>
                <a:sym typeface="Montserrat Bold"/>
              </a:defRPr>
            </a:pPr>
            <a:r>
              <a:rPr dirty="0"/>
              <a:t>VỀ</a:t>
            </a:r>
            <a:r>
              <a:rPr lang="en-US" dirty="0"/>
              <a:t> </a:t>
            </a:r>
            <a:r>
              <a:rPr dirty="0"/>
              <a:t>WORLD CUP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94476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3">
              <a:alphaModFix amt="19999"/>
              <a:extLst>
                <a:ext uri="{96DAC541-7B7A-43D3-8B79-37D633B846F1}">
                  <asvg:svgBlip xmlns:asvg="http://schemas.microsoft.com/office/drawing/2016/SVG/main" r:embed="rId4"/>
                </a:ext>
              </a:extLst>
            </a:blip>
            <a:stretch>
              <a:fillRect l="-121" r="-121"/>
            </a:stretch>
          </a:blipFill>
        </p:spPr>
        <p:txBody>
          <a:bodyPr/>
          <a:lstStyle/>
          <a:p>
            <a:endParaRPr lang="en-US"/>
          </a:p>
        </p:txBody>
      </p:sp>
      <p:sp>
        <p:nvSpPr>
          <p:cNvPr id="3" name="Freeform 3"/>
          <p:cNvSpPr/>
          <p:nvPr/>
        </p:nvSpPr>
        <p:spPr>
          <a:xfrm rot="2367958">
            <a:off x="-428481" y="5460470"/>
            <a:ext cx="4403101" cy="7259549"/>
          </a:xfrm>
          <a:custGeom>
            <a:avLst/>
            <a:gdLst/>
            <a:ahLst/>
            <a:cxnLst/>
            <a:rect l="l" t="t" r="r" b="b"/>
            <a:pathLst>
              <a:path w="4403101" h="7259549">
                <a:moveTo>
                  <a:pt x="0" y="0"/>
                </a:moveTo>
                <a:lnTo>
                  <a:pt x="4403101" y="0"/>
                </a:lnTo>
                <a:lnTo>
                  <a:pt x="4403101" y="7259548"/>
                </a:lnTo>
                <a:lnTo>
                  <a:pt x="0" y="7259548"/>
                </a:lnTo>
                <a:lnTo>
                  <a:pt x="0" y="0"/>
                </a:lnTo>
                <a:close/>
              </a:path>
            </a:pathLst>
          </a:custGeom>
          <a:blipFill>
            <a:blip r:embed="rId3">
              <a:alphaModFix amt="14000"/>
              <a:extLst>
                <a:ext uri="{96DAC541-7B7A-43D3-8B79-37D633B846F1}">
                  <asvg:svgBlip xmlns:asvg="http://schemas.microsoft.com/office/drawing/2016/SVG/main" r:embed="rId4"/>
                </a:ext>
              </a:extLst>
            </a:blip>
            <a:stretch>
              <a:fillRect l="-121" r="-121"/>
            </a:stretch>
          </a:blipFill>
        </p:spPr>
        <p:txBody>
          <a:bodyPr/>
          <a:lstStyle/>
          <a:p>
            <a:endParaRPr lang="en-US"/>
          </a:p>
        </p:txBody>
      </p:sp>
      <p:grpSp>
        <p:nvGrpSpPr>
          <p:cNvPr id="4" name="Group 4"/>
          <p:cNvGrpSpPr/>
          <p:nvPr/>
        </p:nvGrpSpPr>
        <p:grpSpPr>
          <a:xfrm>
            <a:off x="836746" y="2850705"/>
            <a:ext cx="10974254" cy="726222"/>
            <a:chOff x="0" y="0"/>
            <a:chExt cx="11455322" cy="968296"/>
          </a:xfrm>
        </p:grpSpPr>
        <p:grpSp>
          <p:nvGrpSpPr>
            <p:cNvPr id="5" name="Group 5"/>
            <p:cNvGrpSpPr/>
            <p:nvPr/>
          </p:nvGrpSpPr>
          <p:grpSpPr>
            <a:xfrm>
              <a:off x="0" y="0"/>
              <a:ext cx="11455322" cy="968296"/>
              <a:chOff x="0" y="0"/>
              <a:chExt cx="9132344" cy="771939"/>
            </a:xfrm>
          </p:grpSpPr>
          <p:sp>
            <p:nvSpPr>
              <p:cNvPr id="6" name="Freeform 6"/>
              <p:cNvSpPr/>
              <p:nvPr/>
            </p:nvSpPr>
            <p:spPr>
              <a:xfrm>
                <a:off x="0" y="0"/>
                <a:ext cx="9132344" cy="771940"/>
              </a:xfrm>
              <a:custGeom>
                <a:avLst/>
                <a:gdLst/>
                <a:ahLst/>
                <a:cxnLst/>
                <a:rect l="l" t="t" r="r" b="b"/>
                <a:pathLst>
                  <a:path w="9132344" h="771940">
                    <a:moveTo>
                      <a:pt x="9007884" y="771939"/>
                    </a:moveTo>
                    <a:lnTo>
                      <a:pt x="124460" y="771939"/>
                    </a:lnTo>
                    <a:cubicBezTo>
                      <a:pt x="55880" y="771939"/>
                      <a:pt x="0" y="716059"/>
                      <a:pt x="0" y="647479"/>
                    </a:cubicBezTo>
                    <a:lnTo>
                      <a:pt x="0" y="124460"/>
                    </a:lnTo>
                    <a:cubicBezTo>
                      <a:pt x="0" y="55880"/>
                      <a:pt x="55880" y="0"/>
                      <a:pt x="124460" y="0"/>
                    </a:cubicBezTo>
                    <a:lnTo>
                      <a:pt x="9007884" y="0"/>
                    </a:lnTo>
                    <a:cubicBezTo>
                      <a:pt x="9076464" y="0"/>
                      <a:pt x="9132344" y="55880"/>
                      <a:pt x="9132344" y="124460"/>
                    </a:cubicBezTo>
                    <a:lnTo>
                      <a:pt x="9132344" y="647480"/>
                    </a:lnTo>
                    <a:cubicBezTo>
                      <a:pt x="9132344" y="716059"/>
                      <a:pt x="9076464" y="771940"/>
                      <a:pt x="9007884" y="771940"/>
                    </a:cubicBezTo>
                    <a:close/>
                  </a:path>
                </a:pathLst>
              </a:custGeom>
              <a:solidFill>
                <a:srgbClr val="613169"/>
              </a:solidFill>
            </p:spPr>
            <p:txBody>
              <a:bodyPr/>
              <a:lstStyle/>
              <a:p>
                <a:endParaRPr lang="en-US"/>
              </a:p>
            </p:txBody>
          </p:sp>
        </p:grpSp>
        <p:sp>
          <p:nvSpPr>
            <p:cNvPr id="7" name="TextBox 7"/>
            <p:cNvSpPr txBox="1"/>
            <p:nvPr/>
          </p:nvSpPr>
          <p:spPr>
            <a:xfrm>
              <a:off x="331742" y="112038"/>
              <a:ext cx="10432892" cy="706120"/>
            </a:xfrm>
            <a:prstGeom prst="rect">
              <a:avLst/>
            </a:prstGeom>
          </p:spPr>
          <p:txBody>
            <a:bodyPr lIns="0" tIns="0" rIns="0" bIns="0" anchor="t">
              <a:spAutoFit/>
            </a:bodyPr>
            <a:lstStyle/>
            <a:p>
              <a:pPr marL="0" lvl="0" indent="0" algn="ctr">
                <a:lnSpc>
                  <a:spcPts val="4290"/>
                </a:lnSpc>
                <a:defRPr sz="3300" b="1">
                  <a:solidFill>
                    <a:srgbClr val="FFFFFF"/>
                  </a:solidFill>
                  <a:latin typeface="Roboto Bold"/>
                  <a:ea typeface="Roboto Bold"/>
                  <a:cs typeface="Roboto Bold"/>
                  <a:sym typeface="Roboto Bold"/>
                </a:defRPr>
              </a:pPr>
              <a:r>
                <a:rPr dirty="0"/>
                <a:t>Các </a:t>
              </a:r>
              <a:r>
                <a:rPr dirty="0" err="1"/>
                <a:t>bước</a:t>
              </a:r>
              <a:r>
                <a:rPr dirty="0"/>
                <a:t> </a:t>
              </a:r>
              <a:r>
                <a:rPr dirty="0" err="1"/>
                <a:t>quan</a:t>
              </a:r>
              <a:r>
                <a:rPr dirty="0"/>
                <a:t> </a:t>
              </a:r>
              <a:r>
                <a:rPr dirty="0" err="1"/>
                <a:t>trọng</a:t>
              </a:r>
              <a:r>
                <a:rPr dirty="0"/>
                <a:t> </a:t>
              </a:r>
              <a:r>
                <a:rPr dirty="0" err="1"/>
                <a:t>đối</a:t>
              </a:r>
              <a:r>
                <a:rPr dirty="0"/>
                <a:t> </a:t>
              </a:r>
              <a:r>
                <a:rPr dirty="0" err="1"/>
                <a:t>với</a:t>
              </a:r>
              <a:r>
                <a:rPr dirty="0"/>
                <a:t> </a:t>
              </a:r>
              <a:r>
                <a:rPr dirty="0" err="1"/>
                <a:t>lượng</a:t>
              </a:r>
              <a:r>
                <a:rPr dirty="0"/>
                <a:t> </a:t>
              </a:r>
              <a:r>
                <a:rPr dirty="0" err="1"/>
                <a:t>khách</a:t>
              </a:r>
              <a:r>
                <a:rPr dirty="0"/>
                <a:t> World Cup</a:t>
              </a:r>
            </a:p>
          </p:txBody>
        </p:sp>
      </p:grpSp>
      <p:sp>
        <p:nvSpPr>
          <p:cNvPr id="8" name="Freeform 8"/>
          <p:cNvSpPr/>
          <p:nvPr/>
        </p:nvSpPr>
        <p:spPr>
          <a:xfrm>
            <a:off x="13178528" y="2171700"/>
            <a:ext cx="3685804" cy="7446828"/>
          </a:xfrm>
          <a:custGeom>
            <a:avLst/>
            <a:gdLst/>
            <a:ahLst/>
            <a:cxnLst/>
            <a:rect l="l" t="t" r="r" b="b"/>
            <a:pathLst>
              <a:path w="3685804" h="7446828">
                <a:moveTo>
                  <a:pt x="0" y="0"/>
                </a:moveTo>
                <a:lnTo>
                  <a:pt x="3685804" y="0"/>
                </a:lnTo>
                <a:lnTo>
                  <a:pt x="3685804" y="7446828"/>
                </a:lnTo>
                <a:lnTo>
                  <a:pt x="0" y="7446828"/>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2303915" y="117461"/>
            <a:ext cx="13680170" cy="216476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rPr dirty="0" err="1"/>
              <a:t>Cách</a:t>
            </a:r>
            <a:r>
              <a:rPr dirty="0"/>
              <a:t> </a:t>
            </a:r>
            <a:r>
              <a:rPr dirty="0" err="1"/>
              <a:t>xếp</a:t>
            </a:r>
            <a:r>
              <a:rPr dirty="0"/>
              <a:t> </a:t>
            </a:r>
            <a:r>
              <a:rPr dirty="0" err="1"/>
              <a:t>hạng</a:t>
            </a:r>
            <a:r>
              <a:rPr dirty="0"/>
              <a:t> </a:t>
            </a:r>
            <a:r>
              <a:rPr dirty="0" err="1"/>
              <a:t>cho</a:t>
            </a:r>
            <a:r>
              <a:rPr lang="en-US" dirty="0"/>
              <a:t> </a:t>
            </a:r>
            <a:r>
              <a:rPr dirty="0" err="1"/>
              <a:t>lượt</a:t>
            </a:r>
            <a:endParaRPr lang="en-US" dirty="0"/>
          </a:p>
          <a:p>
            <a:pPr marL="0" lvl="0" indent="0" algn="ctr">
              <a:lnSpc>
                <a:spcPts val="8710"/>
              </a:lnSpc>
              <a:defRPr sz="6700" b="1">
                <a:solidFill>
                  <a:srgbClr val="613169"/>
                </a:solidFill>
                <a:latin typeface="Montserrat Bold"/>
                <a:ea typeface="Montserrat Bold"/>
                <a:cs typeface="Montserrat Bold"/>
                <a:sym typeface="Montserrat Bold"/>
              </a:defRPr>
            </a:pPr>
            <a:r>
              <a:rPr dirty="0" err="1"/>
              <a:t>tìm</a:t>
            </a:r>
            <a:r>
              <a:rPr dirty="0"/>
              <a:t> </a:t>
            </a:r>
            <a:r>
              <a:rPr dirty="0" err="1"/>
              <a:t>kiếm</a:t>
            </a:r>
            <a:r>
              <a:rPr dirty="0"/>
              <a:t> “Near Me” (</a:t>
            </a:r>
            <a:r>
              <a:rPr dirty="0" err="1"/>
              <a:t>gần</a:t>
            </a:r>
            <a:r>
              <a:rPr dirty="0"/>
              <a:t> </a:t>
            </a:r>
            <a:r>
              <a:rPr dirty="0" err="1"/>
              <a:t>tôi</a:t>
            </a:r>
            <a:r>
              <a:rPr dirty="0"/>
              <a:t>)</a:t>
            </a:r>
          </a:p>
        </p:txBody>
      </p:sp>
      <p:sp>
        <p:nvSpPr>
          <p:cNvPr id="10" name="TextBox 10"/>
          <p:cNvSpPr txBox="1"/>
          <p:nvPr/>
        </p:nvSpPr>
        <p:spPr>
          <a:xfrm>
            <a:off x="836746" y="4072227"/>
            <a:ext cx="10755118" cy="5397824"/>
          </a:xfrm>
          <a:prstGeom prst="rect">
            <a:avLst/>
          </a:prstGeom>
        </p:spPr>
        <p:txBody>
          <a:bodyPr lIns="0" tIns="0" rIns="0" bIns="0" anchor="t">
            <a:spAutoFit/>
          </a:bodyPr>
          <a:lstStyle/>
          <a:p>
            <a:pPr marL="888390" lvl="1" indent="-444195" algn="l">
              <a:lnSpc>
                <a:spcPts val="5349"/>
              </a:lnSpc>
              <a:buAutoNum type="arabicPeriod"/>
              <a:defRPr sz="4114">
                <a:solidFill>
                  <a:srgbClr val="000000"/>
                </a:solidFill>
                <a:latin typeface="Montserrat"/>
                <a:ea typeface="Montserrat"/>
                <a:cs typeface="Montserrat"/>
                <a:sym typeface="Montserrat"/>
              </a:defRPr>
            </a:pPr>
            <a:r>
              <a:rPr dirty="0" err="1"/>
              <a:t>Tối</a:t>
            </a:r>
            <a:r>
              <a:rPr dirty="0"/>
              <a:t> </a:t>
            </a:r>
            <a:r>
              <a:rPr dirty="0" err="1"/>
              <a:t>ưu</a:t>
            </a:r>
            <a:r>
              <a:rPr dirty="0"/>
              <a:t> </a:t>
            </a:r>
            <a:r>
              <a:rPr dirty="0" err="1"/>
              <a:t>hóa</a:t>
            </a:r>
            <a:r>
              <a:rPr dirty="0"/>
              <a:t> Google Business Profile </a:t>
            </a:r>
            <a:r>
              <a:rPr dirty="0" err="1"/>
              <a:t>là</a:t>
            </a:r>
            <a:r>
              <a:rPr dirty="0"/>
              <a:t> </a:t>
            </a:r>
            <a:r>
              <a:rPr dirty="0" err="1"/>
              <a:t>điều</a:t>
            </a:r>
            <a:r>
              <a:rPr dirty="0"/>
              <a:t> </a:t>
            </a:r>
            <a:r>
              <a:rPr dirty="0" err="1"/>
              <a:t>cần</a:t>
            </a:r>
            <a:r>
              <a:rPr dirty="0"/>
              <a:t> </a:t>
            </a:r>
            <a:r>
              <a:rPr dirty="0" err="1"/>
              <a:t>thiết</a:t>
            </a:r>
            <a:endParaRPr dirty="0"/>
          </a:p>
          <a:p>
            <a:pPr marL="888390" lvl="1" indent="-444195" algn="l">
              <a:lnSpc>
                <a:spcPts val="5349"/>
              </a:lnSpc>
              <a:buAutoNum type="arabicPeriod"/>
              <a:defRPr sz="4114">
                <a:solidFill>
                  <a:srgbClr val="000000"/>
                </a:solidFill>
                <a:latin typeface="Montserrat"/>
                <a:ea typeface="Montserrat"/>
                <a:cs typeface="Montserrat"/>
                <a:sym typeface="Montserrat"/>
              </a:defRPr>
            </a:pPr>
            <a:r>
              <a:rPr dirty="0" err="1"/>
              <a:t>Sử</a:t>
            </a:r>
            <a:r>
              <a:rPr dirty="0"/>
              <a:t> </a:t>
            </a:r>
            <a:r>
              <a:rPr dirty="0" err="1"/>
              <a:t>dụng</a:t>
            </a:r>
            <a:r>
              <a:rPr dirty="0"/>
              <a:t> </a:t>
            </a:r>
            <a:r>
              <a:rPr dirty="0" err="1"/>
              <a:t>cụm</a:t>
            </a:r>
            <a:r>
              <a:rPr dirty="0"/>
              <a:t> </a:t>
            </a:r>
            <a:r>
              <a:rPr dirty="0" err="1"/>
              <a:t>từ</a:t>
            </a:r>
            <a:r>
              <a:rPr dirty="0"/>
              <a:t> </a:t>
            </a:r>
            <a:r>
              <a:rPr dirty="0" err="1"/>
              <a:t>và</a:t>
            </a:r>
            <a:r>
              <a:rPr dirty="0"/>
              <a:t> </a:t>
            </a:r>
            <a:r>
              <a:rPr dirty="0" err="1"/>
              <a:t>địa</a:t>
            </a:r>
            <a:r>
              <a:rPr dirty="0"/>
              <a:t> </a:t>
            </a:r>
            <a:r>
              <a:rPr dirty="0" err="1"/>
              <a:t>danh</a:t>
            </a:r>
            <a:r>
              <a:rPr dirty="0"/>
              <a:t> </a:t>
            </a:r>
            <a:r>
              <a:rPr dirty="0" err="1"/>
              <a:t>lân</a:t>
            </a:r>
            <a:r>
              <a:rPr dirty="0"/>
              <a:t> </a:t>
            </a:r>
            <a:r>
              <a:rPr dirty="0" err="1"/>
              <a:t>cận</a:t>
            </a:r>
            <a:endParaRPr dirty="0"/>
          </a:p>
          <a:p>
            <a:pPr marL="888390" lvl="1" indent="-444195" algn="l">
              <a:lnSpc>
                <a:spcPts val="5349"/>
              </a:lnSpc>
              <a:buAutoNum type="arabicPeriod"/>
              <a:defRPr sz="4114">
                <a:solidFill>
                  <a:srgbClr val="000000"/>
                </a:solidFill>
                <a:latin typeface="Montserrat"/>
                <a:ea typeface="Montserrat"/>
                <a:cs typeface="Montserrat"/>
                <a:sym typeface="Montserrat"/>
              </a:defRPr>
            </a:pPr>
            <a:r>
              <a:rPr dirty="0"/>
              <a:t>Bao </a:t>
            </a:r>
            <a:r>
              <a:rPr dirty="0" err="1"/>
              <a:t>gồm</a:t>
            </a:r>
            <a:r>
              <a:rPr dirty="0"/>
              <a:t> </a:t>
            </a:r>
            <a:r>
              <a:rPr dirty="0" err="1"/>
              <a:t>chỉ</a:t>
            </a:r>
            <a:r>
              <a:rPr dirty="0"/>
              <a:t> </a:t>
            </a:r>
            <a:r>
              <a:rPr dirty="0" err="1"/>
              <a:t>đường</a:t>
            </a:r>
            <a:r>
              <a:rPr dirty="0"/>
              <a:t> </a:t>
            </a:r>
            <a:r>
              <a:rPr dirty="0" err="1"/>
              <a:t>và</a:t>
            </a:r>
            <a:r>
              <a:rPr dirty="0"/>
              <a:t> </a:t>
            </a:r>
            <a:r>
              <a:rPr dirty="0" err="1"/>
              <a:t>thông</a:t>
            </a:r>
            <a:r>
              <a:rPr dirty="0"/>
              <a:t> tin </a:t>
            </a:r>
            <a:r>
              <a:rPr dirty="0" err="1"/>
              <a:t>cho</a:t>
            </a:r>
            <a:r>
              <a:rPr dirty="0"/>
              <a:t> </a:t>
            </a:r>
            <a:r>
              <a:rPr dirty="0" err="1"/>
              <a:t>vị</a:t>
            </a:r>
            <a:r>
              <a:rPr dirty="0"/>
              <a:t> </a:t>
            </a:r>
            <a:r>
              <a:rPr dirty="0" err="1"/>
              <a:t>trí</a:t>
            </a:r>
            <a:r>
              <a:rPr dirty="0"/>
              <a:t> </a:t>
            </a:r>
            <a:r>
              <a:rPr dirty="0" err="1"/>
              <a:t>lân</a:t>
            </a:r>
            <a:r>
              <a:rPr dirty="0"/>
              <a:t> </a:t>
            </a:r>
            <a:r>
              <a:rPr dirty="0" err="1"/>
              <a:t>cận</a:t>
            </a:r>
            <a:endParaRPr dirty="0"/>
          </a:p>
          <a:p>
            <a:pPr marL="888390" lvl="1" indent="-444195" algn="l">
              <a:lnSpc>
                <a:spcPts val="5349"/>
              </a:lnSpc>
              <a:buAutoNum type="arabicPeriod"/>
              <a:defRPr sz="4114">
                <a:solidFill>
                  <a:srgbClr val="000000"/>
                </a:solidFill>
                <a:latin typeface="Montserrat"/>
                <a:ea typeface="Montserrat"/>
                <a:cs typeface="Montserrat"/>
                <a:sym typeface="Montserrat"/>
              </a:defRPr>
            </a:pPr>
            <a:r>
              <a:rPr dirty="0" err="1"/>
              <a:t>Tạo</a:t>
            </a:r>
            <a:r>
              <a:rPr dirty="0"/>
              <a:t> </a:t>
            </a:r>
            <a:r>
              <a:rPr dirty="0" err="1"/>
              <a:t>trang</a:t>
            </a:r>
            <a:r>
              <a:rPr dirty="0"/>
              <a:t> tin </a:t>
            </a:r>
            <a:r>
              <a:rPr dirty="0" err="1"/>
              <a:t>hoặc</a:t>
            </a:r>
            <a:r>
              <a:rPr dirty="0"/>
              <a:t> </a:t>
            </a:r>
            <a:r>
              <a:rPr dirty="0" err="1"/>
              <a:t>bài</a:t>
            </a:r>
            <a:r>
              <a:rPr dirty="0"/>
              <a:t> </a:t>
            </a:r>
            <a:r>
              <a:rPr dirty="0" err="1"/>
              <a:t>đăng</a:t>
            </a:r>
            <a:r>
              <a:rPr dirty="0"/>
              <a:t> </a:t>
            </a:r>
            <a:r>
              <a:rPr dirty="0" err="1"/>
              <a:t>theo</a:t>
            </a:r>
            <a:r>
              <a:rPr dirty="0"/>
              <a:t> </a:t>
            </a:r>
            <a:r>
              <a:rPr dirty="0" err="1"/>
              <a:t>chủ</a:t>
            </a:r>
            <a:r>
              <a:rPr dirty="0"/>
              <a:t> </a:t>
            </a:r>
            <a:r>
              <a:rPr dirty="0" err="1"/>
              <a:t>đề</a:t>
            </a:r>
            <a:r>
              <a:rPr dirty="0"/>
              <a:t> </a:t>
            </a:r>
            <a:r>
              <a:rPr dirty="0" err="1"/>
              <a:t>sự</a:t>
            </a:r>
            <a:r>
              <a:rPr dirty="0"/>
              <a:t> </a:t>
            </a:r>
            <a:r>
              <a:rPr dirty="0" err="1"/>
              <a:t>kiện</a:t>
            </a:r>
            <a:endParaRPr dirty="0"/>
          </a:p>
          <a:p>
            <a:pPr marL="888390" lvl="1" indent="-444195" algn="l">
              <a:lnSpc>
                <a:spcPts val="5349"/>
              </a:lnSpc>
              <a:buAutoNum type="arabicPeriod"/>
              <a:defRPr sz="4114">
                <a:solidFill>
                  <a:srgbClr val="000000"/>
                </a:solidFill>
                <a:latin typeface="Montserrat"/>
                <a:ea typeface="Montserrat"/>
                <a:cs typeface="Montserrat"/>
                <a:sym typeface="Montserrat"/>
              </a:defRPr>
            </a:pPr>
            <a:r>
              <a:rPr dirty="0" err="1"/>
              <a:t>Thêm</a:t>
            </a:r>
            <a:r>
              <a:rPr dirty="0"/>
              <a:t> </a:t>
            </a:r>
            <a:r>
              <a:rPr dirty="0" err="1"/>
              <a:t>sơ</a:t>
            </a:r>
            <a:r>
              <a:rPr dirty="0"/>
              <a:t> </a:t>
            </a:r>
            <a:r>
              <a:rPr dirty="0" err="1"/>
              <a:t>đồ</a:t>
            </a:r>
            <a:r>
              <a:rPr dirty="0"/>
              <a:t> </a:t>
            </a:r>
            <a:r>
              <a:rPr dirty="0" err="1"/>
              <a:t>địa</a:t>
            </a:r>
            <a:r>
              <a:rPr dirty="0"/>
              <a:t> </a:t>
            </a:r>
            <a:r>
              <a:rPr dirty="0" err="1"/>
              <a:t>điểm</a:t>
            </a:r>
            <a:r>
              <a:rPr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94476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3">
              <a:alphaModFix amt="19999"/>
              <a:extLst>
                <a:ext uri="{96DAC541-7B7A-43D3-8B79-37D633B846F1}">
                  <asvg:svgBlip xmlns:asvg="http://schemas.microsoft.com/office/drawing/2016/SVG/main" r:embed="rId4"/>
                </a:ext>
              </a:extLst>
            </a:blip>
            <a:stretch>
              <a:fillRect l="-121" r="-121"/>
            </a:stretch>
          </a:blipFill>
        </p:spPr>
        <p:txBody>
          <a:bodyPr/>
          <a:lstStyle/>
          <a:p>
            <a:endParaRPr lang="en-US"/>
          </a:p>
        </p:txBody>
      </p:sp>
      <p:sp>
        <p:nvSpPr>
          <p:cNvPr id="3" name="Freeform 3"/>
          <p:cNvSpPr/>
          <p:nvPr/>
        </p:nvSpPr>
        <p:spPr>
          <a:xfrm rot="2367958">
            <a:off x="-428481" y="5460470"/>
            <a:ext cx="4403101" cy="7259549"/>
          </a:xfrm>
          <a:custGeom>
            <a:avLst/>
            <a:gdLst/>
            <a:ahLst/>
            <a:cxnLst/>
            <a:rect l="l" t="t" r="r" b="b"/>
            <a:pathLst>
              <a:path w="4403101" h="7259549">
                <a:moveTo>
                  <a:pt x="0" y="0"/>
                </a:moveTo>
                <a:lnTo>
                  <a:pt x="4403101" y="0"/>
                </a:lnTo>
                <a:lnTo>
                  <a:pt x="4403101" y="7259548"/>
                </a:lnTo>
                <a:lnTo>
                  <a:pt x="0" y="7259548"/>
                </a:lnTo>
                <a:lnTo>
                  <a:pt x="0" y="0"/>
                </a:lnTo>
                <a:close/>
              </a:path>
            </a:pathLst>
          </a:custGeom>
          <a:blipFill>
            <a:blip r:embed="rId3">
              <a:alphaModFix amt="14000"/>
              <a:extLst>
                <a:ext uri="{96DAC541-7B7A-43D3-8B79-37D633B846F1}">
                  <asvg:svgBlip xmlns:asvg="http://schemas.microsoft.com/office/drawing/2016/SVG/main" r:embed="rId4"/>
                </a:ext>
              </a:extLst>
            </a:blip>
            <a:stretch>
              <a:fillRect l="-121" r="-121"/>
            </a:stretch>
          </a:blipFill>
        </p:spPr>
        <p:txBody>
          <a:bodyPr/>
          <a:lstStyle/>
          <a:p>
            <a:endParaRPr lang="en-US"/>
          </a:p>
        </p:txBody>
      </p:sp>
      <p:grpSp>
        <p:nvGrpSpPr>
          <p:cNvPr id="4" name="Group 4"/>
          <p:cNvGrpSpPr/>
          <p:nvPr/>
        </p:nvGrpSpPr>
        <p:grpSpPr>
          <a:xfrm>
            <a:off x="836746" y="2120558"/>
            <a:ext cx="10212254" cy="726222"/>
            <a:chOff x="0" y="0"/>
            <a:chExt cx="13126187" cy="968296"/>
          </a:xfrm>
        </p:grpSpPr>
        <p:grpSp>
          <p:nvGrpSpPr>
            <p:cNvPr id="5" name="Group 5"/>
            <p:cNvGrpSpPr/>
            <p:nvPr/>
          </p:nvGrpSpPr>
          <p:grpSpPr>
            <a:xfrm>
              <a:off x="0" y="0"/>
              <a:ext cx="13126187" cy="968296"/>
              <a:chOff x="0" y="0"/>
              <a:chExt cx="10464381" cy="771939"/>
            </a:xfrm>
          </p:grpSpPr>
          <p:sp>
            <p:nvSpPr>
              <p:cNvPr id="6" name="Freeform 6"/>
              <p:cNvSpPr/>
              <p:nvPr/>
            </p:nvSpPr>
            <p:spPr>
              <a:xfrm>
                <a:off x="0" y="0"/>
                <a:ext cx="10464381" cy="771940"/>
              </a:xfrm>
              <a:custGeom>
                <a:avLst/>
                <a:gdLst/>
                <a:ahLst/>
                <a:cxnLst/>
                <a:rect l="l" t="t" r="r" b="b"/>
                <a:pathLst>
                  <a:path w="10464381" h="771940">
                    <a:moveTo>
                      <a:pt x="10339922" y="771939"/>
                    </a:moveTo>
                    <a:lnTo>
                      <a:pt x="124460" y="771939"/>
                    </a:lnTo>
                    <a:cubicBezTo>
                      <a:pt x="55880" y="771939"/>
                      <a:pt x="0" y="716059"/>
                      <a:pt x="0" y="647479"/>
                    </a:cubicBezTo>
                    <a:lnTo>
                      <a:pt x="0" y="124460"/>
                    </a:lnTo>
                    <a:cubicBezTo>
                      <a:pt x="0" y="55880"/>
                      <a:pt x="55880" y="0"/>
                      <a:pt x="124460" y="0"/>
                    </a:cubicBezTo>
                    <a:lnTo>
                      <a:pt x="10339922" y="0"/>
                    </a:lnTo>
                    <a:cubicBezTo>
                      <a:pt x="10408501" y="0"/>
                      <a:pt x="10464381" y="55880"/>
                      <a:pt x="10464381" y="124460"/>
                    </a:cubicBezTo>
                    <a:lnTo>
                      <a:pt x="10464381" y="647480"/>
                    </a:lnTo>
                    <a:cubicBezTo>
                      <a:pt x="10464381" y="716059"/>
                      <a:pt x="10408501" y="771940"/>
                      <a:pt x="10339922" y="771940"/>
                    </a:cubicBezTo>
                    <a:close/>
                  </a:path>
                </a:pathLst>
              </a:custGeom>
              <a:solidFill>
                <a:srgbClr val="613169"/>
              </a:solidFill>
            </p:spPr>
            <p:txBody>
              <a:bodyPr/>
              <a:lstStyle/>
              <a:p>
                <a:endParaRPr lang="en-US"/>
              </a:p>
            </p:txBody>
          </p:sp>
        </p:grpSp>
        <p:sp>
          <p:nvSpPr>
            <p:cNvPr id="7" name="TextBox 7"/>
            <p:cNvSpPr txBox="1"/>
            <p:nvPr/>
          </p:nvSpPr>
          <p:spPr>
            <a:xfrm>
              <a:off x="380129" y="112038"/>
              <a:ext cx="11954627" cy="706120"/>
            </a:xfrm>
            <a:prstGeom prst="rect">
              <a:avLst/>
            </a:prstGeom>
          </p:spPr>
          <p:txBody>
            <a:bodyPr lIns="0" tIns="0" rIns="0" bIns="0" anchor="t">
              <a:spAutoFit/>
            </a:bodyPr>
            <a:lstStyle/>
            <a:p>
              <a:pPr marL="0" lvl="0" indent="0" algn="ctr">
                <a:lnSpc>
                  <a:spcPts val="4290"/>
                </a:lnSpc>
                <a:defRPr sz="3300" b="1">
                  <a:solidFill>
                    <a:srgbClr val="FFFFFF"/>
                  </a:solidFill>
                  <a:latin typeface="Roboto Bold"/>
                  <a:ea typeface="Roboto Bold"/>
                  <a:cs typeface="Roboto Bold"/>
                  <a:sym typeface="Roboto Bold"/>
                </a:defRPr>
              </a:pPr>
              <a:r>
                <a:rPr dirty="0" err="1"/>
                <a:t>Tính</a:t>
              </a:r>
              <a:r>
                <a:rPr dirty="0"/>
                <a:t> </a:t>
              </a:r>
              <a:r>
                <a:rPr dirty="0" err="1"/>
                <a:t>nhất</a:t>
              </a:r>
              <a:r>
                <a:rPr dirty="0"/>
                <a:t> </a:t>
              </a:r>
              <a:r>
                <a:rPr dirty="0" err="1"/>
                <a:t>quán</a:t>
              </a:r>
              <a:r>
                <a:rPr dirty="0"/>
                <a:t> </a:t>
              </a:r>
              <a:r>
                <a:rPr dirty="0" err="1"/>
                <a:t>rất</a:t>
              </a:r>
              <a:r>
                <a:rPr dirty="0"/>
                <a:t> </a:t>
              </a:r>
              <a:r>
                <a:rPr dirty="0" err="1"/>
                <a:t>quan</a:t>
              </a:r>
              <a:r>
                <a:rPr dirty="0"/>
                <a:t> </a:t>
              </a:r>
              <a:r>
                <a:rPr dirty="0" err="1"/>
                <a:t>trọng</a:t>
              </a:r>
              <a:r>
                <a:rPr dirty="0"/>
                <a:t> </a:t>
              </a:r>
              <a:r>
                <a:rPr dirty="0" err="1"/>
                <a:t>khi</a:t>
              </a:r>
              <a:r>
                <a:rPr dirty="0"/>
                <a:t> </a:t>
              </a:r>
              <a:r>
                <a:rPr dirty="0" err="1"/>
                <a:t>tối</a:t>
              </a:r>
              <a:r>
                <a:rPr dirty="0"/>
                <a:t> </a:t>
              </a:r>
              <a:r>
                <a:rPr dirty="0" err="1"/>
                <a:t>ưu</a:t>
              </a:r>
              <a:r>
                <a:rPr dirty="0"/>
                <a:t> </a:t>
              </a:r>
              <a:r>
                <a:rPr dirty="0" err="1"/>
                <a:t>hóa</a:t>
              </a:r>
              <a:r>
                <a:rPr dirty="0"/>
                <a:t> GBP</a:t>
              </a:r>
            </a:p>
          </p:txBody>
        </p:sp>
      </p:grpSp>
      <p:sp>
        <p:nvSpPr>
          <p:cNvPr id="8" name="Freeform 8"/>
          <p:cNvSpPr/>
          <p:nvPr/>
        </p:nvSpPr>
        <p:spPr>
          <a:xfrm>
            <a:off x="14046937" y="6312126"/>
            <a:ext cx="3874297" cy="3749791"/>
          </a:xfrm>
          <a:custGeom>
            <a:avLst/>
            <a:gdLst/>
            <a:ahLst/>
            <a:cxnLst/>
            <a:rect l="l" t="t" r="r" b="b"/>
            <a:pathLst>
              <a:path w="3874297" h="3749791">
                <a:moveTo>
                  <a:pt x="0" y="0"/>
                </a:moveTo>
                <a:lnTo>
                  <a:pt x="3874296" y="0"/>
                </a:lnTo>
                <a:lnTo>
                  <a:pt x="3874296" y="3749791"/>
                </a:lnTo>
                <a:lnTo>
                  <a:pt x="0" y="3749791"/>
                </a:lnTo>
                <a:lnTo>
                  <a:pt x="0" y="0"/>
                </a:lnTo>
                <a:close/>
              </a:path>
            </a:pathLst>
          </a:custGeom>
          <a:blipFill>
            <a:blip r:embed="rId5"/>
            <a:stretch>
              <a:fillRect r="-84354"/>
            </a:stretch>
          </a:blipFill>
        </p:spPr>
        <p:txBody>
          <a:bodyPr/>
          <a:lstStyle/>
          <a:p>
            <a:endParaRPr lang="en-US"/>
          </a:p>
        </p:txBody>
      </p:sp>
      <p:sp>
        <p:nvSpPr>
          <p:cNvPr id="9" name="TextBox 9"/>
          <p:cNvSpPr txBox="1"/>
          <p:nvPr/>
        </p:nvSpPr>
        <p:spPr>
          <a:xfrm>
            <a:off x="0" y="442595"/>
            <a:ext cx="18288000" cy="104907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rPr dirty="0" err="1"/>
              <a:t>Tối</a:t>
            </a:r>
            <a:r>
              <a:rPr dirty="0"/>
              <a:t> </a:t>
            </a:r>
            <a:r>
              <a:rPr dirty="0" err="1"/>
              <a:t>ưu</a:t>
            </a:r>
            <a:r>
              <a:rPr dirty="0"/>
              <a:t> </a:t>
            </a:r>
            <a:r>
              <a:rPr dirty="0" err="1"/>
              <a:t>hóa</a:t>
            </a:r>
            <a:r>
              <a:rPr dirty="0"/>
              <a:t> </a:t>
            </a:r>
            <a:r>
              <a:rPr dirty="0" err="1"/>
              <a:t>hồ</a:t>
            </a:r>
            <a:r>
              <a:rPr dirty="0"/>
              <a:t> </a:t>
            </a:r>
            <a:r>
              <a:rPr dirty="0" err="1"/>
              <a:t>sơ</a:t>
            </a:r>
            <a:r>
              <a:rPr dirty="0"/>
              <a:t> </a:t>
            </a:r>
            <a:r>
              <a:rPr dirty="0" err="1"/>
              <a:t>cho</a:t>
            </a:r>
            <a:r>
              <a:rPr dirty="0"/>
              <a:t> World Cup</a:t>
            </a:r>
          </a:p>
        </p:txBody>
      </p:sp>
      <p:sp>
        <p:nvSpPr>
          <p:cNvPr id="10" name="TextBox 10"/>
          <p:cNvSpPr txBox="1"/>
          <p:nvPr/>
        </p:nvSpPr>
        <p:spPr>
          <a:xfrm>
            <a:off x="724524" y="3065621"/>
            <a:ext cx="12849935" cy="5958840"/>
          </a:xfrm>
          <a:prstGeom prst="rect">
            <a:avLst/>
          </a:prstGeom>
        </p:spPr>
        <p:txBody>
          <a:bodyPr lIns="0" tIns="0" rIns="0" bIns="0" anchor="t">
            <a:spAutoFit/>
          </a:bodyPr>
          <a:lstStyle/>
          <a:p>
            <a:pPr marL="712470" lvl="1" indent="-356235" algn="l">
              <a:lnSpc>
                <a:spcPts val="4290"/>
              </a:lnSpc>
              <a:buFont typeface="Arial"/>
              <a:buChar char="•"/>
              <a:defRPr sz="3300">
                <a:solidFill>
                  <a:srgbClr val="000000"/>
                </a:solidFill>
                <a:latin typeface="Montserrat"/>
                <a:ea typeface="Montserrat"/>
                <a:cs typeface="Montserrat"/>
                <a:sym typeface="Montserrat"/>
              </a:defRPr>
            </a:pPr>
            <a:r>
              <a:rPr dirty="0"/>
              <a:t>Thông tin </a:t>
            </a:r>
            <a:r>
              <a:rPr dirty="0" err="1"/>
              <a:t>nhất</a:t>
            </a:r>
            <a:r>
              <a:rPr dirty="0"/>
              <a:t> </a:t>
            </a:r>
            <a:r>
              <a:rPr dirty="0" err="1"/>
              <a:t>quán</a:t>
            </a:r>
            <a:r>
              <a:rPr dirty="0"/>
              <a:t> </a:t>
            </a:r>
            <a:r>
              <a:rPr dirty="0" err="1"/>
              <a:t>trên</a:t>
            </a:r>
            <a:r>
              <a:rPr dirty="0"/>
              <a:t> </a:t>
            </a:r>
            <a:r>
              <a:rPr dirty="0" err="1"/>
              <a:t>khắp</a:t>
            </a:r>
            <a:r>
              <a:rPr dirty="0"/>
              <a:t> </a:t>
            </a:r>
            <a:r>
              <a:rPr dirty="0" err="1"/>
              <a:t>các</a:t>
            </a:r>
            <a:r>
              <a:rPr dirty="0"/>
              <a:t> </a:t>
            </a:r>
            <a:r>
              <a:rPr dirty="0" err="1"/>
              <a:t>nền</a:t>
            </a:r>
            <a:r>
              <a:rPr dirty="0"/>
              <a:t> </a:t>
            </a:r>
            <a:r>
              <a:rPr dirty="0" err="1"/>
              <a:t>tảng</a:t>
            </a:r>
            <a:r>
              <a:rPr dirty="0"/>
              <a:t> (</a:t>
            </a:r>
            <a:r>
              <a:rPr dirty="0" err="1"/>
              <a:t>tên</a:t>
            </a:r>
            <a:r>
              <a:rPr dirty="0"/>
              <a:t>, </a:t>
            </a:r>
            <a:r>
              <a:rPr dirty="0" err="1"/>
              <a:t>địa</a:t>
            </a:r>
            <a:r>
              <a:rPr dirty="0"/>
              <a:t> </a:t>
            </a:r>
            <a:r>
              <a:rPr dirty="0" err="1"/>
              <a:t>chỉ</a:t>
            </a:r>
            <a:r>
              <a:rPr dirty="0"/>
              <a:t>, </a:t>
            </a:r>
            <a:r>
              <a:rPr dirty="0" err="1"/>
              <a:t>số</a:t>
            </a:r>
            <a:r>
              <a:rPr dirty="0"/>
              <a:t> </a:t>
            </a:r>
            <a:r>
              <a:rPr dirty="0" err="1"/>
              <a:t>điện</a:t>
            </a:r>
            <a:r>
              <a:rPr dirty="0"/>
              <a:t> </a:t>
            </a:r>
            <a:r>
              <a:rPr dirty="0" err="1"/>
              <a:t>thoại</a:t>
            </a:r>
            <a:r>
              <a:rPr dirty="0"/>
              <a:t>)</a:t>
            </a:r>
          </a:p>
          <a:p>
            <a:pPr marL="712470" lvl="1" indent="-356235" algn="l">
              <a:lnSpc>
                <a:spcPts val="4290"/>
              </a:lnSpc>
              <a:buFont typeface="Arial"/>
              <a:buChar char="•"/>
              <a:defRPr sz="3300">
                <a:solidFill>
                  <a:srgbClr val="000000"/>
                </a:solidFill>
                <a:latin typeface="Montserrat"/>
                <a:ea typeface="Montserrat"/>
                <a:cs typeface="Montserrat"/>
                <a:sym typeface="Montserrat"/>
              </a:defRPr>
            </a:pPr>
            <a:r>
              <a:rPr dirty="0" err="1"/>
              <a:t>Chọn</a:t>
            </a:r>
            <a:r>
              <a:rPr dirty="0"/>
              <a:t> </a:t>
            </a:r>
            <a:r>
              <a:rPr dirty="0" err="1"/>
              <a:t>đúng</a:t>
            </a:r>
            <a:r>
              <a:rPr dirty="0"/>
              <a:t> </a:t>
            </a:r>
            <a:r>
              <a:rPr dirty="0" err="1"/>
              <a:t>danh</a:t>
            </a:r>
            <a:r>
              <a:rPr dirty="0"/>
              <a:t> </a:t>
            </a:r>
            <a:r>
              <a:rPr dirty="0" err="1"/>
              <a:t>mục</a:t>
            </a:r>
            <a:endParaRPr dirty="0"/>
          </a:p>
          <a:p>
            <a:pPr marL="712470" lvl="1" indent="-356235" algn="l">
              <a:lnSpc>
                <a:spcPts val="4290"/>
              </a:lnSpc>
              <a:buFont typeface="Arial"/>
              <a:buChar char="•"/>
              <a:defRPr sz="3300">
                <a:solidFill>
                  <a:srgbClr val="000000"/>
                </a:solidFill>
                <a:latin typeface="Montserrat"/>
                <a:ea typeface="Montserrat"/>
                <a:cs typeface="Montserrat"/>
                <a:sym typeface="Montserrat"/>
              </a:defRPr>
            </a:pPr>
            <a:r>
              <a:rPr dirty="0" err="1"/>
              <a:t>Thêm</a:t>
            </a:r>
            <a:r>
              <a:rPr dirty="0"/>
              <a:t> </a:t>
            </a:r>
            <a:r>
              <a:rPr dirty="0" err="1"/>
              <a:t>và</a:t>
            </a:r>
            <a:r>
              <a:rPr dirty="0"/>
              <a:t> </a:t>
            </a:r>
            <a:r>
              <a:rPr dirty="0" err="1"/>
              <a:t>cập</a:t>
            </a:r>
            <a:r>
              <a:rPr dirty="0"/>
              <a:t> </a:t>
            </a:r>
            <a:r>
              <a:rPr dirty="0" err="1"/>
              <a:t>nhật</a:t>
            </a:r>
            <a:r>
              <a:rPr dirty="0"/>
              <a:t> </a:t>
            </a:r>
            <a:r>
              <a:rPr dirty="0" err="1"/>
              <a:t>nội</a:t>
            </a:r>
            <a:r>
              <a:rPr dirty="0"/>
              <a:t> dung </a:t>
            </a:r>
            <a:r>
              <a:rPr dirty="0" err="1"/>
              <a:t>thường</a:t>
            </a:r>
            <a:r>
              <a:rPr dirty="0"/>
              <a:t> </a:t>
            </a:r>
            <a:r>
              <a:rPr dirty="0" err="1"/>
              <a:t>xuyên</a:t>
            </a:r>
            <a:endParaRPr dirty="0"/>
          </a:p>
          <a:p>
            <a:pPr marL="1424940" lvl="2" indent="-474980" algn="l">
              <a:lnSpc>
                <a:spcPts val="4290"/>
              </a:lnSpc>
              <a:buFont typeface="Arial"/>
              <a:buChar char="⚬"/>
              <a:defRPr sz="3300">
                <a:solidFill>
                  <a:srgbClr val="000000"/>
                </a:solidFill>
                <a:latin typeface="Montserrat"/>
                <a:ea typeface="Montserrat"/>
                <a:cs typeface="Montserrat"/>
                <a:sym typeface="Montserrat"/>
              </a:defRPr>
            </a:pPr>
            <a:r>
              <a:rPr dirty="0" err="1"/>
              <a:t>Hình</a:t>
            </a:r>
            <a:r>
              <a:rPr dirty="0"/>
              <a:t> </a:t>
            </a:r>
            <a:r>
              <a:rPr dirty="0" err="1"/>
              <a:t>ảnh</a:t>
            </a:r>
            <a:r>
              <a:rPr dirty="0"/>
              <a:t>, video </a:t>
            </a:r>
            <a:r>
              <a:rPr dirty="0" err="1"/>
              <a:t>có</a:t>
            </a:r>
            <a:r>
              <a:rPr dirty="0"/>
              <a:t> </a:t>
            </a:r>
            <a:r>
              <a:rPr dirty="0" err="1"/>
              <a:t>độ</a:t>
            </a:r>
            <a:r>
              <a:rPr dirty="0"/>
              <a:t> </a:t>
            </a:r>
            <a:r>
              <a:rPr dirty="0" err="1"/>
              <a:t>phân</a:t>
            </a:r>
            <a:r>
              <a:rPr dirty="0"/>
              <a:t> </a:t>
            </a:r>
            <a:r>
              <a:rPr dirty="0" err="1"/>
              <a:t>giải</a:t>
            </a:r>
            <a:r>
              <a:rPr dirty="0"/>
              <a:t> </a:t>
            </a:r>
            <a:r>
              <a:rPr dirty="0" err="1"/>
              <a:t>cao</a:t>
            </a:r>
            <a:r>
              <a:rPr dirty="0"/>
              <a:t>, v.v.</a:t>
            </a:r>
          </a:p>
          <a:p>
            <a:pPr marL="1424940" lvl="2" indent="-474980" algn="l">
              <a:lnSpc>
                <a:spcPts val="4290"/>
              </a:lnSpc>
              <a:buFont typeface="Arial"/>
              <a:buChar char="⚬"/>
              <a:defRPr sz="3300">
                <a:solidFill>
                  <a:srgbClr val="000000"/>
                </a:solidFill>
                <a:latin typeface="Montserrat"/>
                <a:ea typeface="Montserrat"/>
                <a:cs typeface="Montserrat"/>
                <a:sym typeface="Montserrat"/>
              </a:defRPr>
            </a:pPr>
            <a:r>
              <a:rPr dirty="0"/>
              <a:t>Bao </a:t>
            </a:r>
            <a:r>
              <a:rPr dirty="0" err="1"/>
              <a:t>gồm</a:t>
            </a:r>
            <a:r>
              <a:rPr dirty="0"/>
              <a:t> </a:t>
            </a:r>
            <a:r>
              <a:rPr dirty="0" err="1"/>
              <a:t>cập</a:t>
            </a:r>
            <a:r>
              <a:rPr dirty="0"/>
              <a:t> </a:t>
            </a:r>
            <a:r>
              <a:rPr dirty="0" err="1"/>
              <a:t>nhật</a:t>
            </a:r>
            <a:r>
              <a:rPr dirty="0"/>
              <a:t> </a:t>
            </a:r>
            <a:r>
              <a:rPr dirty="0" err="1"/>
              <a:t>và</a:t>
            </a:r>
            <a:r>
              <a:rPr dirty="0"/>
              <a:t> </a:t>
            </a:r>
            <a:r>
              <a:rPr dirty="0" err="1"/>
              <a:t>ảnh</a:t>
            </a:r>
            <a:r>
              <a:rPr dirty="0"/>
              <a:t> </a:t>
            </a:r>
            <a:r>
              <a:rPr dirty="0" err="1"/>
              <a:t>theo</a:t>
            </a:r>
            <a:r>
              <a:rPr dirty="0"/>
              <a:t> </a:t>
            </a:r>
            <a:r>
              <a:rPr dirty="0" err="1"/>
              <a:t>chủ</a:t>
            </a:r>
            <a:r>
              <a:rPr dirty="0"/>
              <a:t> </a:t>
            </a:r>
            <a:r>
              <a:rPr dirty="0" err="1"/>
              <a:t>đề</a:t>
            </a:r>
            <a:r>
              <a:rPr dirty="0"/>
              <a:t> World Cup</a:t>
            </a:r>
          </a:p>
          <a:p>
            <a:pPr marL="712470" lvl="1" indent="-356235" algn="l">
              <a:lnSpc>
                <a:spcPts val="4290"/>
              </a:lnSpc>
              <a:buFont typeface="Arial"/>
              <a:buChar char="•"/>
              <a:defRPr sz="3300">
                <a:solidFill>
                  <a:srgbClr val="000000"/>
                </a:solidFill>
                <a:latin typeface="Montserrat"/>
                <a:ea typeface="Montserrat"/>
                <a:cs typeface="Montserrat"/>
                <a:sym typeface="Montserrat"/>
              </a:defRPr>
            </a:pPr>
            <a:r>
              <a:rPr dirty="0" err="1"/>
              <a:t>Luôn</a:t>
            </a:r>
            <a:r>
              <a:rPr dirty="0"/>
              <a:t> </a:t>
            </a:r>
            <a:r>
              <a:rPr dirty="0" err="1"/>
              <a:t>cập</a:t>
            </a:r>
            <a:r>
              <a:rPr dirty="0"/>
              <a:t> </a:t>
            </a:r>
            <a:r>
              <a:rPr dirty="0" err="1"/>
              <a:t>nhật</a:t>
            </a:r>
            <a:r>
              <a:rPr dirty="0"/>
              <a:t>:</a:t>
            </a:r>
          </a:p>
          <a:p>
            <a:pPr marL="1424940" lvl="2" indent="-474980" algn="l">
              <a:lnSpc>
                <a:spcPts val="4290"/>
              </a:lnSpc>
              <a:buFont typeface="Arial"/>
              <a:buChar char="⚬"/>
              <a:defRPr sz="3300">
                <a:solidFill>
                  <a:srgbClr val="000000"/>
                </a:solidFill>
                <a:latin typeface="Montserrat"/>
                <a:ea typeface="Montserrat"/>
                <a:cs typeface="Montserrat"/>
                <a:sym typeface="Montserrat"/>
              </a:defRPr>
            </a:pPr>
            <a:r>
              <a:rPr dirty="0" err="1"/>
              <a:t>Giờ</a:t>
            </a:r>
            <a:r>
              <a:rPr dirty="0"/>
              <a:t> </a:t>
            </a:r>
            <a:r>
              <a:rPr dirty="0" err="1"/>
              <a:t>mở</a:t>
            </a:r>
            <a:r>
              <a:rPr dirty="0"/>
              <a:t> </a:t>
            </a:r>
            <a:r>
              <a:rPr dirty="0" err="1"/>
              <a:t>cửa</a:t>
            </a:r>
            <a:r>
              <a:rPr dirty="0"/>
              <a:t> (bao </a:t>
            </a:r>
            <a:r>
              <a:rPr dirty="0" err="1"/>
              <a:t>gồm</a:t>
            </a:r>
            <a:r>
              <a:rPr dirty="0"/>
              <a:t> </a:t>
            </a:r>
            <a:r>
              <a:rPr dirty="0" err="1"/>
              <a:t>giờ</a:t>
            </a:r>
            <a:r>
              <a:rPr dirty="0"/>
              <a:t> </a:t>
            </a:r>
            <a:r>
              <a:rPr dirty="0" err="1"/>
              <a:t>nghỉ</a:t>
            </a:r>
            <a:r>
              <a:rPr dirty="0"/>
              <a:t> </a:t>
            </a:r>
            <a:r>
              <a:rPr dirty="0" err="1"/>
              <a:t>lễ</a:t>
            </a:r>
            <a:r>
              <a:rPr dirty="0"/>
              <a:t> </a:t>
            </a:r>
            <a:r>
              <a:rPr dirty="0" err="1"/>
              <a:t>và</a:t>
            </a:r>
            <a:r>
              <a:rPr dirty="0"/>
              <a:t> </a:t>
            </a:r>
            <a:r>
              <a:rPr dirty="0" err="1"/>
              <a:t>phục</a:t>
            </a:r>
            <a:r>
              <a:rPr dirty="0"/>
              <a:t> </a:t>
            </a:r>
            <a:r>
              <a:rPr dirty="0" err="1"/>
              <a:t>vụ</a:t>
            </a:r>
            <a:r>
              <a:rPr dirty="0"/>
              <a:t> </a:t>
            </a:r>
            <a:r>
              <a:rPr dirty="0" err="1"/>
              <a:t>trận</a:t>
            </a:r>
            <a:r>
              <a:rPr dirty="0"/>
              <a:t> </a:t>
            </a:r>
            <a:r>
              <a:rPr dirty="0" err="1"/>
              <a:t>đấu</a:t>
            </a:r>
            <a:r>
              <a:rPr dirty="0"/>
              <a:t>)</a:t>
            </a:r>
          </a:p>
          <a:p>
            <a:pPr marL="1424940" lvl="2" indent="-474980" algn="l">
              <a:lnSpc>
                <a:spcPts val="4290"/>
              </a:lnSpc>
              <a:buFont typeface="Arial"/>
              <a:buChar char="⚬"/>
              <a:defRPr sz="3300">
                <a:solidFill>
                  <a:srgbClr val="000000"/>
                </a:solidFill>
                <a:latin typeface="Montserrat"/>
                <a:ea typeface="Montserrat"/>
                <a:cs typeface="Montserrat"/>
                <a:sym typeface="Montserrat"/>
              </a:defRPr>
            </a:pPr>
            <a:r>
              <a:rPr dirty="0"/>
              <a:t>Thông tin </a:t>
            </a:r>
            <a:r>
              <a:rPr dirty="0" err="1"/>
              <a:t>liên</a:t>
            </a:r>
            <a:r>
              <a:rPr dirty="0"/>
              <a:t> </a:t>
            </a:r>
            <a:r>
              <a:rPr dirty="0" err="1"/>
              <a:t>lạc</a:t>
            </a:r>
            <a:endParaRPr dirty="0"/>
          </a:p>
          <a:p>
            <a:pPr marL="712470" lvl="1" indent="-356235" algn="l">
              <a:lnSpc>
                <a:spcPts val="4290"/>
              </a:lnSpc>
              <a:buFont typeface="Arial"/>
              <a:buChar char="•"/>
              <a:defRPr sz="3300">
                <a:solidFill>
                  <a:srgbClr val="000000"/>
                </a:solidFill>
                <a:latin typeface="Montserrat"/>
                <a:ea typeface="Montserrat"/>
                <a:cs typeface="Montserrat"/>
                <a:sym typeface="Montserrat"/>
              </a:defRPr>
            </a:pPr>
            <a:r>
              <a:rPr dirty="0" err="1"/>
              <a:t>Sử</a:t>
            </a:r>
            <a:r>
              <a:rPr dirty="0"/>
              <a:t> </a:t>
            </a:r>
            <a:r>
              <a:rPr dirty="0" err="1"/>
              <a:t>dụng</a:t>
            </a:r>
            <a:r>
              <a:rPr dirty="0"/>
              <a:t> </a:t>
            </a:r>
            <a:r>
              <a:rPr dirty="0" err="1"/>
              <a:t>tất</a:t>
            </a:r>
            <a:r>
              <a:rPr dirty="0"/>
              <a:t> </a:t>
            </a:r>
            <a:r>
              <a:rPr dirty="0" err="1"/>
              <a:t>cả</a:t>
            </a:r>
            <a:r>
              <a:rPr dirty="0"/>
              <a:t> 750 </a:t>
            </a:r>
            <a:r>
              <a:rPr dirty="0" err="1"/>
              <a:t>ký</a:t>
            </a:r>
            <a:r>
              <a:rPr dirty="0"/>
              <a:t> </a:t>
            </a:r>
            <a:r>
              <a:rPr dirty="0" err="1"/>
              <a:t>tự</a:t>
            </a:r>
            <a:r>
              <a:rPr dirty="0"/>
              <a:t> </a:t>
            </a:r>
            <a:r>
              <a:rPr dirty="0" err="1"/>
              <a:t>trong</a:t>
            </a:r>
            <a:r>
              <a:rPr dirty="0"/>
              <a:t> </a:t>
            </a:r>
            <a:r>
              <a:rPr dirty="0" err="1"/>
              <a:t>phần</a:t>
            </a:r>
            <a:r>
              <a:rPr dirty="0"/>
              <a:t> </a:t>
            </a:r>
            <a:r>
              <a:rPr dirty="0" err="1"/>
              <a:t>giới</a:t>
            </a:r>
            <a:r>
              <a:rPr dirty="0"/>
              <a:t> </a:t>
            </a:r>
            <a:r>
              <a:rPr dirty="0" err="1"/>
              <a:t>thiệu</a:t>
            </a:r>
            <a:endParaRPr dirty="0"/>
          </a:p>
          <a:p>
            <a:pPr marL="712470" lvl="1" indent="-356235" algn="l">
              <a:lnSpc>
                <a:spcPts val="4290"/>
              </a:lnSpc>
              <a:buFont typeface="Arial"/>
              <a:buChar char="•"/>
              <a:defRPr sz="3300">
                <a:solidFill>
                  <a:srgbClr val="000000"/>
                </a:solidFill>
                <a:latin typeface="Montserrat"/>
                <a:ea typeface="Montserrat"/>
                <a:cs typeface="Montserrat"/>
                <a:sym typeface="Montserrat"/>
              </a:defRPr>
            </a:pPr>
            <a:r>
              <a:rPr dirty="0"/>
              <a:t>Bao </a:t>
            </a:r>
            <a:r>
              <a:rPr dirty="0" err="1"/>
              <a:t>gồm</a:t>
            </a:r>
            <a:r>
              <a:rPr dirty="0"/>
              <a:t> </a:t>
            </a:r>
            <a:r>
              <a:rPr dirty="0" err="1"/>
              <a:t>hình</a:t>
            </a:r>
            <a:r>
              <a:rPr dirty="0"/>
              <a:t> </a:t>
            </a:r>
            <a:r>
              <a:rPr dirty="0" err="1"/>
              <a:t>ảnh</a:t>
            </a:r>
            <a:r>
              <a:rPr dirty="0"/>
              <a:t> </a:t>
            </a:r>
            <a:r>
              <a:rPr dirty="0" err="1"/>
              <a:t>và</a:t>
            </a:r>
            <a:r>
              <a:rPr dirty="0"/>
              <a:t> </a:t>
            </a:r>
            <a:r>
              <a:rPr dirty="0" err="1"/>
              <a:t>mô</a:t>
            </a:r>
            <a:r>
              <a:rPr dirty="0"/>
              <a:t> </a:t>
            </a:r>
            <a:r>
              <a:rPr dirty="0" err="1"/>
              <a:t>tả</a:t>
            </a:r>
            <a:r>
              <a:rPr dirty="0"/>
              <a:t> </a:t>
            </a:r>
            <a:r>
              <a:rPr dirty="0" err="1"/>
              <a:t>cho</a:t>
            </a:r>
            <a:r>
              <a:rPr dirty="0"/>
              <a:t> </a:t>
            </a:r>
            <a:r>
              <a:rPr dirty="0" err="1"/>
              <a:t>món</a:t>
            </a:r>
            <a:r>
              <a:rPr dirty="0"/>
              <a:t> </a:t>
            </a:r>
            <a:r>
              <a:rPr dirty="0" err="1"/>
              <a:t>ăn</a:t>
            </a:r>
            <a:r>
              <a:rPr dirty="0"/>
              <a:t>/</a:t>
            </a:r>
            <a:r>
              <a:rPr dirty="0" err="1"/>
              <a:t>sản</a:t>
            </a:r>
            <a:r>
              <a:rPr dirty="0"/>
              <a:t> </a:t>
            </a:r>
            <a:r>
              <a:rPr dirty="0" err="1"/>
              <a:t>phẩm</a:t>
            </a:r>
            <a:endParaRPr dirty="0"/>
          </a:p>
          <a:p>
            <a:pPr marL="712470" lvl="1" indent="-356235" algn="l">
              <a:lnSpc>
                <a:spcPts val="4290"/>
              </a:lnSpc>
              <a:buFont typeface="Arial"/>
              <a:buChar char="•"/>
              <a:defRPr sz="3300">
                <a:solidFill>
                  <a:srgbClr val="000000"/>
                </a:solidFill>
                <a:latin typeface="Montserrat"/>
                <a:ea typeface="Montserrat"/>
                <a:cs typeface="Montserrat"/>
                <a:sym typeface="Montserrat"/>
              </a:defRPr>
            </a:pPr>
            <a:r>
              <a:rPr dirty="0"/>
              <a:t>Bao </a:t>
            </a:r>
            <a:r>
              <a:rPr dirty="0" err="1"/>
              <a:t>gồm</a:t>
            </a:r>
            <a:r>
              <a:rPr dirty="0"/>
              <a:t> </a:t>
            </a:r>
            <a:r>
              <a:rPr dirty="0" err="1"/>
              <a:t>các</a:t>
            </a:r>
            <a:r>
              <a:rPr dirty="0"/>
              <a:t> </a:t>
            </a:r>
            <a:r>
              <a:rPr dirty="0" err="1"/>
              <a:t>từ</a:t>
            </a:r>
            <a:r>
              <a:rPr dirty="0"/>
              <a:t> </a:t>
            </a:r>
            <a:r>
              <a:rPr dirty="0" err="1"/>
              <a:t>khóa</a:t>
            </a:r>
            <a:r>
              <a:rPr dirty="0"/>
              <a:t> </a:t>
            </a:r>
            <a:r>
              <a:rPr dirty="0" err="1"/>
              <a:t>có</a:t>
            </a:r>
            <a:r>
              <a:rPr dirty="0"/>
              <a:t> </a:t>
            </a:r>
            <a:r>
              <a:rPr dirty="0" err="1"/>
              <a:t>liên</a:t>
            </a:r>
            <a:r>
              <a:rPr dirty="0"/>
              <a:t> </a:t>
            </a:r>
            <a:r>
              <a:rPr dirty="0" err="1"/>
              <a:t>quan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94476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3">
              <a:alphaModFix amt="19999"/>
              <a:extLst>
                <a:ext uri="{96DAC541-7B7A-43D3-8B79-37D633B846F1}">
                  <asvg:svgBlip xmlns:asvg="http://schemas.microsoft.com/office/drawing/2016/SVG/main" r:embed="rId4"/>
                </a:ext>
              </a:extLst>
            </a:blip>
            <a:stretch>
              <a:fillRect l="-121" r="-121"/>
            </a:stretch>
          </a:blipFill>
        </p:spPr>
        <p:txBody>
          <a:bodyPr/>
          <a:lstStyle/>
          <a:p>
            <a:endParaRPr lang="en-US"/>
          </a:p>
        </p:txBody>
      </p:sp>
      <p:grpSp>
        <p:nvGrpSpPr>
          <p:cNvPr id="3" name="Group 3"/>
          <p:cNvGrpSpPr/>
          <p:nvPr/>
        </p:nvGrpSpPr>
        <p:grpSpPr>
          <a:xfrm>
            <a:off x="10354402" y="3243547"/>
            <a:ext cx="7531603" cy="6210263"/>
            <a:chOff x="0" y="0"/>
            <a:chExt cx="1983632" cy="1635625"/>
          </a:xfrm>
        </p:grpSpPr>
        <p:sp>
          <p:nvSpPr>
            <p:cNvPr id="4" name="Freeform 4"/>
            <p:cNvSpPr/>
            <p:nvPr/>
          </p:nvSpPr>
          <p:spPr>
            <a:xfrm>
              <a:off x="0" y="0"/>
              <a:ext cx="1983632" cy="1635625"/>
            </a:xfrm>
            <a:custGeom>
              <a:avLst/>
              <a:gdLst/>
              <a:ahLst/>
              <a:cxnLst/>
              <a:rect l="l" t="t" r="r" b="b"/>
              <a:pathLst>
                <a:path w="1983632" h="1635625">
                  <a:moveTo>
                    <a:pt x="0" y="0"/>
                  </a:moveTo>
                  <a:lnTo>
                    <a:pt x="1983632" y="0"/>
                  </a:lnTo>
                  <a:lnTo>
                    <a:pt x="1983632" y="1635625"/>
                  </a:lnTo>
                  <a:lnTo>
                    <a:pt x="0" y="1635625"/>
                  </a:lnTo>
                  <a:close/>
                </a:path>
              </a:pathLst>
            </a:custGeom>
            <a:solidFill>
              <a:srgbClr val="613169"/>
            </a:solidFill>
          </p:spPr>
          <p:txBody>
            <a:bodyPr/>
            <a:lstStyle/>
            <a:p>
              <a:endParaRPr lang="en-US"/>
            </a:p>
          </p:txBody>
        </p:sp>
        <p:sp>
          <p:nvSpPr>
            <p:cNvPr id="5" name="TextBox 5"/>
            <p:cNvSpPr txBox="1"/>
            <p:nvPr/>
          </p:nvSpPr>
          <p:spPr>
            <a:xfrm>
              <a:off x="0" y="-38100"/>
              <a:ext cx="1983632" cy="1673725"/>
            </a:xfrm>
            <a:prstGeom prst="rect">
              <a:avLst/>
            </a:prstGeom>
          </p:spPr>
          <p:txBody>
            <a:bodyPr lIns="50800" tIns="50800" rIns="50800" bIns="50800" anchor="ctr"/>
            <a:lstStyle/>
            <a:p>
              <a:pPr algn="ctr">
                <a:lnSpc>
                  <a:spcPts val="2659"/>
                </a:lnSpc>
              </a:pPr>
              <a:endParaRPr/>
            </a:p>
          </p:txBody>
        </p:sp>
      </p:grpSp>
      <p:sp>
        <p:nvSpPr>
          <p:cNvPr id="6" name="Freeform 6"/>
          <p:cNvSpPr/>
          <p:nvPr/>
        </p:nvSpPr>
        <p:spPr>
          <a:xfrm rot="2367958">
            <a:off x="-428481" y="5460470"/>
            <a:ext cx="4403101" cy="7259549"/>
          </a:xfrm>
          <a:custGeom>
            <a:avLst/>
            <a:gdLst/>
            <a:ahLst/>
            <a:cxnLst/>
            <a:rect l="l" t="t" r="r" b="b"/>
            <a:pathLst>
              <a:path w="4403101" h="7259549">
                <a:moveTo>
                  <a:pt x="0" y="0"/>
                </a:moveTo>
                <a:lnTo>
                  <a:pt x="4403101" y="0"/>
                </a:lnTo>
                <a:lnTo>
                  <a:pt x="4403101" y="7259548"/>
                </a:lnTo>
                <a:lnTo>
                  <a:pt x="0" y="7259548"/>
                </a:lnTo>
                <a:lnTo>
                  <a:pt x="0" y="0"/>
                </a:lnTo>
                <a:close/>
              </a:path>
            </a:pathLst>
          </a:custGeom>
          <a:blipFill>
            <a:blip r:embed="rId3">
              <a:alphaModFix amt="14000"/>
              <a:extLst>
                <a:ext uri="{96DAC541-7B7A-43D3-8B79-37D633B846F1}">
                  <asvg:svgBlip xmlns:asvg="http://schemas.microsoft.com/office/drawing/2016/SVG/main" r:embed="rId4"/>
                </a:ext>
              </a:extLst>
            </a:blip>
            <a:stretch>
              <a:fillRect l="-121" r="-121"/>
            </a:stretch>
          </a:blipFill>
        </p:spPr>
        <p:txBody>
          <a:bodyPr/>
          <a:lstStyle/>
          <a:p>
            <a:endParaRPr lang="en-US"/>
          </a:p>
        </p:txBody>
      </p:sp>
      <p:grpSp>
        <p:nvGrpSpPr>
          <p:cNvPr id="7" name="Group 7"/>
          <p:cNvGrpSpPr/>
          <p:nvPr/>
        </p:nvGrpSpPr>
        <p:grpSpPr>
          <a:xfrm>
            <a:off x="387857" y="2849638"/>
            <a:ext cx="8591491" cy="726222"/>
            <a:chOff x="0" y="0"/>
            <a:chExt cx="11455322" cy="968296"/>
          </a:xfrm>
        </p:grpSpPr>
        <p:grpSp>
          <p:nvGrpSpPr>
            <p:cNvPr id="8" name="Group 8"/>
            <p:cNvGrpSpPr/>
            <p:nvPr/>
          </p:nvGrpSpPr>
          <p:grpSpPr>
            <a:xfrm>
              <a:off x="0" y="0"/>
              <a:ext cx="11455322" cy="968296"/>
              <a:chOff x="0" y="0"/>
              <a:chExt cx="9132344" cy="771939"/>
            </a:xfrm>
          </p:grpSpPr>
          <p:sp>
            <p:nvSpPr>
              <p:cNvPr id="9" name="Freeform 9"/>
              <p:cNvSpPr/>
              <p:nvPr/>
            </p:nvSpPr>
            <p:spPr>
              <a:xfrm>
                <a:off x="0" y="0"/>
                <a:ext cx="9132344" cy="771940"/>
              </a:xfrm>
              <a:custGeom>
                <a:avLst/>
                <a:gdLst/>
                <a:ahLst/>
                <a:cxnLst/>
                <a:rect l="l" t="t" r="r" b="b"/>
                <a:pathLst>
                  <a:path w="9132344" h="771940">
                    <a:moveTo>
                      <a:pt x="9007884" y="771939"/>
                    </a:moveTo>
                    <a:lnTo>
                      <a:pt x="124460" y="771939"/>
                    </a:lnTo>
                    <a:cubicBezTo>
                      <a:pt x="55880" y="771939"/>
                      <a:pt x="0" y="716059"/>
                      <a:pt x="0" y="647479"/>
                    </a:cubicBezTo>
                    <a:lnTo>
                      <a:pt x="0" y="124460"/>
                    </a:lnTo>
                    <a:cubicBezTo>
                      <a:pt x="0" y="55880"/>
                      <a:pt x="55880" y="0"/>
                      <a:pt x="124460" y="0"/>
                    </a:cubicBezTo>
                    <a:lnTo>
                      <a:pt x="9007884" y="0"/>
                    </a:lnTo>
                    <a:cubicBezTo>
                      <a:pt x="9076464" y="0"/>
                      <a:pt x="9132344" y="55880"/>
                      <a:pt x="9132344" y="124460"/>
                    </a:cubicBezTo>
                    <a:lnTo>
                      <a:pt x="9132344" y="647480"/>
                    </a:lnTo>
                    <a:cubicBezTo>
                      <a:pt x="9132344" y="716059"/>
                      <a:pt x="9076464" y="771940"/>
                      <a:pt x="9007884" y="771940"/>
                    </a:cubicBezTo>
                    <a:close/>
                  </a:path>
                </a:pathLst>
              </a:custGeom>
              <a:solidFill>
                <a:srgbClr val="613169"/>
              </a:solidFill>
            </p:spPr>
            <p:txBody>
              <a:bodyPr/>
              <a:lstStyle/>
              <a:p>
                <a:endParaRPr lang="en-US"/>
              </a:p>
            </p:txBody>
          </p:sp>
        </p:grpSp>
        <p:sp>
          <p:nvSpPr>
            <p:cNvPr id="10" name="TextBox 10"/>
            <p:cNvSpPr txBox="1"/>
            <p:nvPr/>
          </p:nvSpPr>
          <p:spPr>
            <a:xfrm>
              <a:off x="331742" y="112038"/>
              <a:ext cx="10432892" cy="706120"/>
            </a:xfrm>
            <a:prstGeom prst="rect">
              <a:avLst/>
            </a:prstGeom>
          </p:spPr>
          <p:txBody>
            <a:bodyPr lIns="0" tIns="0" rIns="0" bIns="0" anchor="t">
              <a:spAutoFit/>
            </a:bodyPr>
            <a:lstStyle/>
            <a:p>
              <a:pPr marL="0" lvl="0" indent="0" algn="ctr">
                <a:lnSpc>
                  <a:spcPts val="4290"/>
                </a:lnSpc>
                <a:defRPr sz="3300" b="1">
                  <a:solidFill>
                    <a:srgbClr val="FFFFFF"/>
                  </a:solidFill>
                  <a:latin typeface="Roboto Bold"/>
                  <a:ea typeface="Roboto Bold"/>
                  <a:cs typeface="Roboto Bold"/>
                  <a:sym typeface="Roboto Bold"/>
                </a:defRPr>
              </a:pPr>
              <a:r>
                <a:rPr dirty="0"/>
                <a:t>Google </a:t>
              </a:r>
              <a:r>
                <a:rPr dirty="0" err="1"/>
                <a:t>ưu</a:t>
              </a:r>
              <a:r>
                <a:rPr dirty="0"/>
                <a:t> </a:t>
              </a:r>
              <a:r>
                <a:rPr dirty="0" err="1"/>
                <a:t>tiên</a:t>
              </a:r>
              <a:r>
                <a:rPr dirty="0"/>
                <a:t> </a:t>
              </a:r>
              <a:r>
                <a:rPr dirty="0" err="1"/>
                <a:t>hồ</a:t>
              </a:r>
              <a:r>
                <a:rPr dirty="0"/>
                <a:t> </a:t>
              </a:r>
              <a:r>
                <a:rPr dirty="0" err="1"/>
                <a:t>sơ</a:t>
              </a:r>
              <a:r>
                <a:rPr dirty="0"/>
                <a:t> </a:t>
              </a:r>
              <a:r>
                <a:rPr dirty="0" err="1"/>
                <a:t>có</a:t>
              </a:r>
              <a:r>
                <a:rPr dirty="0"/>
                <a:t> </a:t>
              </a:r>
              <a:r>
                <a:rPr dirty="0" err="1"/>
                <a:t>nhiều</a:t>
              </a:r>
              <a:r>
                <a:rPr dirty="0"/>
                <a:t> </a:t>
              </a:r>
              <a:r>
                <a:rPr dirty="0" err="1"/>
                <a:t>đánh</a:t>
              </a:r>
              <a:r>
                <a:rPr dirty="0"/>
                <a:t> </a:t>
              </a:r>
              <a:r>
                <a:rPr dirty="0" err="1"/>
                <a:t>giá</a:t>
              </a:r>
              <a:endParaRPr dirty="0"/>
            </a:p>
          </p:txBody>
        </p:sp>
      </p:grpSp>
      <p:sp>
        <p:nvSpPr>
          <p:cNvPr id="11" name="Freeform 11"/>
          <p:cNvSpPr/>
          <p:nvPr/>
        </p:nvSpPr>
        <p:spPr>
          <a:xfrm>
            <a:off x="10521737" y="3383486"/>
            <a:ext cx="7196934" cy="5874814"/>
          </a:xfrm>
          <a:custGeom>
            <a:avLst/>
            <a:gdLst/>
            <a:ahLst/>
            <a:cxnLst/>
            <a:rect l="l" t="t" r="r" b="b"/>
            <a:pathLst>
              <a:path w="7196934" h="5874814">
                <a:moveTo>
                  <a:pt x="0" y="0"/>
                </a:moveTo>
                <a:lnTo>
                  <a:pt x="7196934" y="0"/>
                </a:lnTo>
                <a:lnTo>
                  <a:pt x="7196934" y="5874814"/>
                </a:lnTo>
                <a:lnTo>
                  <a:pt x="0" y="5874814"/>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2303915" y="117461"/>
            <a:ext cx="13680170" cy="109601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t>Tầm quan trọng của đánh giá</a:t>
            </a:r>
          </a:p>
        </p:txBody>
      </p:sp>
      <p:sp>
        <p:nvSpPr>
          <p:cNvPr id="13" name="TextBox 13"/>
          <p:cNvSpPr txBox="1"/>
          <p:nvPr/>
        </p:nvSpPr>
        <p:spPr>
          <a:xfrm>
            <a:off x="0" y="1446402"/>
            <a:ext cx="18288000" cy="981075"/>
          </a:xfrm>
          <a:prstGeom prst="rect">
            <a:avLst/>
          </a:prstGeom>
        </p:spPr>
        <p:txBody>
          <a:bodyPr lIns="0" tIns="0" rIns="0" bIns="0" anchor="t">
            <a:spAutoFit/>
          </a:bodyPr>
          <a:lstStyle/>
          <a:p>
            <a:pPr algn="ctr">
              <a:lnSpc>
                <a:spcPts val="3900"/>
              </a:lnSpc>
              <a:spcBef>
                <a:spcPct val="0"/>
              </a:spcBef>
              <a:defRPr sz="3000" b="1" i="1">
                <a:solidFill>
                  <a:srgbClr val="000000"/>
                </a:solidFill>
                <a:latin typeface="Montserrat Bold Italics"/>
                <a:ea typeface="Montserrat Bold Italics"/>
                <a:cs typeface="Montserrat Bold Italics"/>
                <a:sym typeface="Montserrat Bold Italics"/>
              </a:defRPr>
            </a:pPr>
            <a:r>
              <a:rPr dirty="0" err="1"/>
              <a:t>Cứ</a:t>
            </a:r>
            <a:r>
              <a:rPr dirty="0"/>
              <a:t> 10 </a:t>
            </a:r>
            <a:r>
              <a:rPr dirty="0" err="1"/>
              <a:t>người</a:t>
            </a:r>
            <a:r>
              <a:rPr dirty="0"/>
              <a:t> </a:t>
            </a:r>
            <a:r>
              <a:rPr dirty="0" err="1"/>
              <a:t>thì</a:t>
            </a:r>
            <a:r>
              <a:rPr dirty="0"/>
              <a:t> </a:t>
            </a:r>
            <a:r>
              <a:rPr dirty="0" err="1"/>
              <a:t>có</a:t>
            </a:r>
            <a:r>
              <a:rPr dirty="0"/>
              <a:t> 9 </a:t>
            </a:r>
            <a:r>
              <a:rPr dirty="0" err="1"/>
              <a:t>người</a:t>
            </a:r>
            <a:r>
              <a:rPr dirty="0"/>
              <a:t> tin </a:t>
            </a:r>
            <a:r>
              <a:rPr dirty="0" err="1"/>
              <a:t>tưởng</a:t>
            </a:r>
            <a:r>
              <a:rPr dirty="0"/>
              <a:t> </a:t>
            </a:r>
            <a:r>
              <a:rPr dirty="0" err="1"/>
              <a:t>đánh</a:t>
            </a:r>
            <a:r>
              <a:rPr dirty="0"/>
              <a:t> </a:t>
            </a:r>
            <a:r>
              <a:rPr dirty="0" err="1"/>
              <a:t>giá</a:t>
            </a:r>
            <a:r>
              <a:rPr dirty="0"/>
              <a:t> </a:t>
            </a:r>
            <a:r>
              <a:rPr dirty="0" err="1"/>
              <a:t>trực</a:t>
            </a:r>
            <a:r>
              <a:rPr dirty="0"/>
              <a:t> </a:t>
            </a:r>
            <a:r>
              <a:rPr dirty="0" err="1"/>
              <a:t>tuyến</a:t>
            </a:r>
            <a:r>
              <a:rPr dirty="0"/>
              <a:t> </a:t>
            </a:r>
            <a:r>
              <a:rPr dirty="0" err="1"/>
              <a:t>từ</a:t>
            </a:r>
            <a:r>
              <a:rPr dirty="0"/>
              <a:t> </a:t>
            </a:r>
            <a:r>
              <a:rPr dirty="0" err="1"/>
              <a:t>người</a:t>
            </a:r>
            <a:r>
              <a:rPr dirty="0"/>
              <a:t> </a:t>
            </a:r>
            <a:r>
              <a:rPr dirty="0" err="1"/>
              <a:t>lạ</a:t>
            </a:r>
            <a:r>
              <a:rPr dirty="0"/>
              <a:t> </a:t>
            </a:r>
            <a:r>
              <a:rPr dirty="0" err="1"/>
              <a:t>không</a:t>
            </a:r>
            <a:r>
              <a:rPr dirty="0"/>
              <a:t> </a:t>
            </a:r>
            <a:r>
              <a:rPr dirty="0" err="1"/>
              <a:t>kém</a:t>
            </a:r>
            <a:r>
              <a:rPr dirty="0"/>
              <a:t> </a:t>
            </a:r>
            <a:r>
              <a:rPr dirty="0" err="1"/>
              <a:t>gì</a:t>
            </a:r>
            <a:r>
              <a:rPr dirty="0"/>
              <a:t> </a:t>
            </a:r>
            <a:r>
              <a:rPr dirty="0" err="1"/>
              <a:t>từ</a:t>
            </a:r>
            <a:endParaRPr lang="en-US" dirty="0"/>
          </a:p>
          <a:p>
            <a:pPr algn="ctr">
              <a:lnSpc>
                <a:spcPts val="3900"/>
              </a:lnSpc>
              <a:spcBef>
                <a:spcPct val="0"/>
              </a:spcBef>
              <a:defRPr sz="3000" b="1" i="1">
                <a:solidFill>
                  <a:srgbClr val="000000"/>
                </a:solidFill>
                <a:latin typeface="Montserrat Bold Italics"/>
                <a:ea typeface="Montserrat Bold Italics"/>
                <a:cs typeface="Montserrat Bold Italics"/>
                <a:sym typeface="Montserrat Bold Italics"/>
              </a:defRPr>
            </a:pPr>
            <a:r>
              <a:rPr dirty="0" err="1"/>
              <a:t>bạn</a:t>
            </a:r>
            <a:r>
              <a:rPr dirty="0"/>
              <a:t> </a:t>
            </a:r>
            <a:r>
              <a:rPr dirty="0" err="1"/>
              <a:t>bè</a:t>
            </a:r>
            <a:r>
              <a:rPr dirty="0"/>
              <a:t> </a:t>
            </a:r>
            <a:r>
              <a:rPr dirty="0" err="1"/>
              <a:t>và</a:t>
            </a:r>
            <a:r>
              <a:rPr dirty="0"/>
              <a:t> </a:t>
            </a:r>
            <a:r>
              <a:rPr dirty="0" err="1"/>
              <a:t>gia</a:t>
            </a:r>
            <a:r>
              <a:rPr dirty="0"/>
              <a:t> </a:t>
            </a:r>
            <a:r>
              <a:rPr dirty="0" err="1"/>
              <a:t>đình</a:t>
            </a:r>
            <a:endParaRPr dirty="0"/>
          </a:p>
        </p:txBody>
      </p:sp>
      <p:sp>
        <p:nvSpPr>
          <p:cNvPr id="14" name="TextBox 14"/>
          <p:cNvSpPr txBox="1"/>
          <p:nvPr/>
        </p:nvSpPr>
        <p:spPr>
          <a:xfrm>
            <a:off x="387857" y="3982923"/>
            <a:ext cx="8591491" cy="5708650"/>
          </a:xfrm>
          <a:prstGeom prst="rect">
            <a:avLst/>
          </a:prstGeom>
        </p:spPr>
        <p:txBody>
          <a:bodyPr lIns="0" tIns="0" rIns="0" bIns="0" anchor="t">
            <a:spAutoFit/>
          </a:bodyPr>
          <a:lstStyle/>
          <a:p>
            <a:pPr marL="755651" lvl="1" indent="-377825" algn="l">
              <a:lnSpc>
                <a:spcPts val="4550"/>
              </a:lnSpc>
              <a:buFont typeface="Arial"/>
              <a:buChar char="•"/>
              <a:defRPr sz="3500">
                <a:solidFill>
                  <a:srgbClr val="000000"/>
                </a:solidFill>
                <a:latin typeface="Montserrat"/>
                <a:ea typeface="Montserrat"/>
                <a:cs typeface="Montserrat"/>
                <a:sym typeface="Montserrat"/>
              </a:defRPr>
            </a:pPr>
            <a:r>
              <a:t>Yêu cầu phản hồi cụ thể</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t>Giữ mọi thứ đơn giản</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t>Trả lời tất cả đánh giá</a:t>
            </a:r>
          </a:p>
          <a:p>
            <a:pPr marL="1511301" lvl="2" indent="-503767" algn="l">
              <a:lnSpc>
                <a:spcPts val="4550"/>
              </a:lnSpc>
              <a:buFont typeface="Arial"/>
              <a:buChar char="⚬"/>
              <a:defRPr sz="3500">
                <a:solidFill>
                  <a:srgbClr val="000000"/>
                </a:solidFill>
                <a:latin typeface="Montserrat"/>
                <a:ea typeface="Montserrat"/>
                <a:cs typeface="Montserrat"/>
                <a:sym typeface="Montserrat"/>
              </a:defRPr>
            </a:pPr>
            <a:r>
              <a:t>Trả lời càng nhiều đánh giá càng tốt bằng từ khóa</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t>Hiển thị nổi bật đánh giá tích cực</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t>Sử dụng công cụ và dịch vụ</a:t>
            </a:r>
          </a:p>
          <a:p>
            <a:pPr marL="755651" lvl="1" indent="-377825" algn="l">
              <a:lnSpc>
                <a:spcPts val="4550"/>
              </a:lnSpc>
              <a:buFont typeface="Arial"/>
              <a:buChar char="•"/>
              <a:defRPr sz="3500">
                <a:solidFill>
                  <a:srgbClr val="000000"/>
                </a:solidFill>
                <a:latin typeface="Montserrat"/>
                <a:ea typeface="Montserrat"/>
                <a:cs typeface="Montserrat"/>
                <a:sym typeface="Montserrat"/>
              </a:defRPr>
            </a:pPr>
            <a:r>
              <a:t>Đánh giá đều đặn có giá trị hơn đánh giá dồn dập một lần</a:t>
            </a:r>
          </a:p>
          <a:p>
            <a:pPr algn="l">
              <a:lnSpc>
                <a:spcPts val="4550"/>
              </a:lnSpc>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432317">
            <a:off x="14834439" y="94476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286" r="-286"/>
            </a:stretch>
          </a:blipFill>
        </p:spPr>
        <p:txBody>
          <a:bodyPr/>
          <a:lstStyle/>
          <a:p>
            <a:endParaRPr lang="en-US"/>
          </a:p>
        </p:txBody>
      </p:sp>
      <p:sp>
        <p:nvSpPr>
          <p:cNvPr id="3" name="Freeform 3"/>
          <p:cNvSpPr/>
          <p:nvPr/>
        </p:nvSpPr>
        <p:spPr>
          <a:xfrm rot="2367958">
            <a:off x="-428481" y="5460470"/>
            <a:ext cx="4403101" cy="7259549"/>
          </a:xfrm>
          <a:custGeom>
            <a:avLst/>
            <a:gdLst/>
            <a:ahLst/>
            <a:cxnLst/>
            <a:rect l="l" t="t" r="r" b="b"/>
            <a:pathLst>
              <a:path w="4403101" h="7259549">
                <a:moveTo>
                  <a:pt x="0" y="0"/>
                </a:moveTo>
                <a:lnTo>
                  <a:pt x="4403101" y="0"/>
                </a:lnTo>
                <a:lnTo>
                  <a:pt x="4403101" y="7259548"/>
                </a:lnTo>
                <a:lnTo>
                  <a:pt x="0" y="7259548"/>
                </a:lnTo>
                <a:lnTo>
                  <a:pt x="0" y="0"/>
                </a:lnTo>
                <a:close/>
              </a:path>
            </a:pathLst>
          </a:custGeom>
          <a:blipFill>
            <a:blip r:embed="rId2">
              <a:alphaModFix amt="14000"/>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4" name="Freeform 4"/>
          <p:cNvSpPr/>
          <p:nvPr/>
        </p:nvSpPr>
        <p:spPr>
          <a:xfrm>
            <a:off x="1686736" y="3950251"/>
            <a:ext cx="2386499" cy="2386499"/>
          </a:xfrm>
          <a:custGeom>
            <a:avLst/>
            <a:gdLst/>
            <a:ahLst/>
            <a:cxnLst/>
            <a:rect l="l" t="t" r="r" b="b"/>
            <a:pathLst>
              <a:path w="2386499" h="2386499">
                <a:moveTo>
                  <a:pt x="0" y="0"/>
                </a:moveTo>
                <a:lnTo>
                  <a:pt x="2386499" y="0"/>
                </a:lnTo>
                <a:lnTo>
                  <a:pt x="2386499" y="2386498"/>
                </a:lnTo>
                <a:lnTo>
                  <a:pt x="0" y="2386498"/>
                </a:lnTo>
                <a:lnTo>
                  <a:pt x="0" y="0"/>
                </a:lnTo>
                <a:close/>
              </a:path>
            </a:pathLst>
          </a:custGeom>
          <a:blipFill>
            <a:blip r:embed="rId4"/>
            <a:stretch>
              <a:fillRect/>
            </a:stretch>
          </a:blipFill>
        </p:spPr>
        <p:txBody>
          <a:bodyPr/>
          <a:lstStyle/>
          <a:p>
            <a:endParaRPr lang="en-US"/>
          </a:p>
        </p:txBody>
      </p:sp>
      <p:sp>
        <p:nvSpPr>
          <p:cNvPr id="5" name="Freeform 5"/>
          <p:cNvSpPr/>
          <p:nvPr/>
        </p:nvSpPr>
        <p:spPr>
          <a:xfrm>
            <a:off x="6054195" y="3908492"/>
            <a:ext cx="1827909" cy="2470016"/>
          </a:xfrm>
          <a:custGeom>
            <a:avLst/>
            <a:gdLst/>
            <a:ahLst/>
            <a:cxnLst/>
            <a:rect l="l" t="t" r="r" b="b"/>
            <a:pathLst>
              <a:path w="1827909" h="2470016">
                <a:moveTo>
                  <a:pt x="0" y="0"/>
                </a:moveTo>
                <a:lnTo>
                  <a:pt x="1827910" y="0"/>
                </a:lnTo>
                <a:lnTo>
                  <a:pt x="1827910" y="2470016"/>
                </a:lnTo>
                <a:lnTo>
                  <a:pt x="0" y="2470016"/>
                </a:lnTo>
                <a:lnTo>
                  <a:pt x="0" y="0"/>
                </a:lnTo>
                <a:close/>
              </a:path>
            </a:pathLst>
          </a:custGeom>
          <a:blipFill>
            <a:blip r:embed="rId5"/>
            <a:stretch>
              <a:fillRect l="-30121" t="-3725" r="-25101" b="-11145"/>
            </a:stretch>
          </a:blipFill>
        </p:spPr>
        <p:txBody>
          <a:bodyPr/>
          <a:lstStyle/>
          <a:p>
            <a:endParaRPr lang="en-US"/>
          </a:p>
        </p:txBody>
      </p:sp>
      <p:sp>
        <p:nvSpPr>
          <p:cNvPr id="6" name="Freeform 6"/>
          <p:cNvSpPr/>
          <p:nvPr/>
        </p:nvSpPr>
        <p:spPr>
          <a:xfrm>
            <a:off x="9324699" y="4203984"/>
            <a:ext cx="4460305" cy="1962549"/>
          </a:xfrm>
          <a:custGeom>
            <a:avLst/>
            <a:gdLst/>
            <a:ahLst/>
            <a:cxnLst/>
            <a:rect l="l" t="t" r="r" b="b"/>
            <a:pathLst>
              <a:path w="4460305" h="1962549">
                <a:moveTo>
                  <a:pt x="0" y="0"/>
                </a:moveTo>
                <a:lnTo>
                  <a:pt x="4460305" y="0"/>
                </a:lnTo>
                <a:lnTo>
                  <a:pt x="4460305" y="1962549"/>
                </a:lnTo>
                <a:lnTo>
                  <a:pt x="0" y="1962549"/>
                </a:lnTo>
                <a:lnTo>
                  <a:pt x="0" y="0"/>
                </a:lnTo>
                <a:close/>
              </a:path>
            </a:pathLst>
          </a:custGeom>
          <a:blipFill>
            <a:blip r:embed="rId6"/>
            <a:stretch>
              <a:fillRect l="-4174" t="-38865" b="-18973"/>
            </a:stretch>
          </a:blipFill>
        </p:spPr>
        <p:txBody>
          <a:bodyPr/>
          <a:lstStyle/>
          <a:p>
            <a:endParaRPr lang="en-US"/>
          </a:p>
        </p:txBody>
      </p:sp>
      <p:sp>
        <p:nvSpPr>
          <p:cNvPr id="7" name="Freeform 7"/>
          <p:cNvSpPr/>
          <p:nvPr/>
        </p:nvSpPr>
        <p:spPr>
          <a:xfrm>
            <a:off x="1859276" y="7144730"/>
            <a:ext cx="2041421" cy="2041421"/>
          </a:xfrm>
          <a:custGeom>
            <a:avLst/>
            <a:gdLst/>
            <a:ahLst/>
            <a:cxnLst/>
            <a:rect l="l" t="t" r="r" b="b"/>
            <a:pathLst>
              <a:path w="2041421" h="2041421">
                <a:moveTo>
                  <a:pt x="0" y="0"/>
                </a:moveTo>
                <a:lnTo>
                  <a:pt x="2041420" y="0"/>
                </a:lnTo>
                <a:lnTo>
                  <a:pt x="2041420" y="2041420"/>
                </a:lnTo>
                <a:lnTo>
                  <a:pt x="0" y="2041420"/>
                </a:lnTo>
                <a:lnTo>
                  <a:pt x="0" y="0"/>
                </a:lnTo>
                <a:close/>
              </a:path>
            </a:pathLst>
          </a:custGeom>
          <a:blipFill>
            <a:blip r:embed="rId7"/>
            <a:stretch>
              <a:fillRect/>
            </a:stretch>
          </a:blipFill>
        </p:spPr>
        <p:txBody>
          <a:bodyPr/>
          <a:lstStyle/>
          <a:p>
            <a:endParaRPr lang="en-US"/>
          </a:p>
        </p:txBody>
      </p:sp>
      <p:sp>
        <p:nvSpPr>
          <p:cNvPr id="8" name="Freeform 8"/>
          <p:cNvSpPr/>
          <p:nvPr/>
        </p:nvSpPr>
        <p:spPr>
          <a:xfrm>
            <a:off x="5779828" y="7258963"/>
            <a:ext cx="2044997" cy="2044997"/>
          </a:xfrm>
          <a:custGeom>
            <a:avLst/>
            <a:gdLst/>
            <a:ahLst/>
            <a:cxnLst/>
            <a:rect l="l" t="t" r="r" b="b"/>
            <a:pathLst>
              <a:path w="2044997" h="2044997">
                <a:moveTo>
                  <a:pt x="0" y="0"/>
                </a:moveTo>
                <a:lnTo>
                  <a:pt x="2044997" y="0"/>
                </a:lnTo>
                <a:lnTo>
                  <a:pt x="2044997" y="2044997"/>
                </a:lnTo>
                <a:lnTo>
                  <a:pt x="0" y="2044997"/>
                </a:lnTo>
                <a:lnTo>
                  <a:pt x="0" y="0"/>
                </a:lnTo>
                <a:close/>
              </a:path>
            </a:pathLst>
          </a:custGeom>
          <a:blipFill>
            <a:blip r:embed="rId8"/>
            <a:stretch>
              <a:fillRect/>
            </a:stretch>
          </a:blipFill>
        </p:spPr>
        <p:txBody>
          <a:bodyPr/>
          <a:lstStyle/>
          <a:p>
            <a:endParaRPr lang="en-US"/>
          </a:p>
        </p:txBody>
      </p:sp>
      <p:sp>
        <p:nvSpPr>
          <p:cNvPr id="9" name="Freeform 9"/>
          <p:cNvSpPr/>
          <p:nvPr/>
        </p:nvSpPr>
        <p:spPr>
          <a:xfrm>
            <a:off x="15034516" y="4267394"/>
            <a:ext cx="1899139" cy="1899139"/>
          </a:xfrm>
          <a:custGeom>
            <a:avLst/>
            <a:gdLst/>
            <a:ahLst/>
            <a:cxnLst/>
            <a:rect l="l" t="t" r="r" b="b"/>
            <a:pathLst>
              <a:path w="1899139" h="1899139">
                <a:moveTo>
                  <a:pt x="0" y="0"/>
                </a:moveTo>
                <a:lnTo>
                  <a:pt x="1899139" y="0"/>
                </a:lnTo>
                <a:lnTo>
                  <a:pt x="1899139" y="1899139"/>
                </a:lnTo>
                <a:lnTo>
                  <a:pt x="0" y="1899139"/>
                </a:lnTo>
                <a:lnTo>
                  <a:pt x="0" y="0"/>
                </a:lnTo>
                <a:close/>
              </a:path>
            </a:pathLst>
          </a:custGeom>
          <a:blipFill>
            <a:blip r:embed="rId9"/>
            <a:stretch>
              <a:fillRect/>
            </a:stretch>
          </a:blipFill>
        </p:spPr>
        <p:txBody>
          <a:bodyPr/>
          <a:lstStyle/>
          <a:p>
            <a:endParaRPr lang="en-US"/>
          </a:p>
        </p:txBody>
      </p:sp>
      <p:sp>
        <p:nvSpPr>
          <p:cNvPr id="10" name="Freeform 10"/>
          <p:cNvSpPr/>
          <p:nvPr/>
        </p:nvSpPr>
        <p:spPr>
          <a:xfrm>
            <a:off x="10634829" y="7262539"/>
            <a:ext cx="1923611" cy="1923611"/>
          </a:xfrm>
          <a:custGeom>
            <a:avLst/>
            <a:gdLst/>
            <a:ahLst/>
            <a:cxnLst/>
            <a:rect l="l" t="t" r="r" b="b"/>
            <a:pathLst>
              <a:path w="1923611" h="1923611">
                <a:moveTo>
                  <a:pt x="0" y="0"/>
                </a:moveTo>
                <a:lnTo>
                  <a:pt x="1923611" y="0"/>
                </a:lnTo>
                <a:lnTo>
                  <a:pt x="1923611" y="1923611"/>
                </a:lnTo>
                <a:lnTo>
                  <a:pt x="0" y="1923611"/>
                </a:lnTo>
                <a:lnTo>
                  <a:pt x="0" y="0"/>
                </a:lnTo>
                <a:close/>
              </a:path>
            </a:pathLst>
          </a:custGeom>
          <a:blipFill>
            <a:blip r:embed="rId10"/>
            <a:stretch>
              <a:fillRect/>
            </a:stretch>
          </a:blipFill>
        </p:spPr>
        <p:txBody>
          <a:bodyPr/>
          <a:lstStyle/>
          <a:p>
            <a:endParaRPr lang="en-US"/>
          </a:p>
        </p:txBody>
      </p:sp>
      <p:sp>
        <p:nvSpPr>
          <p:cNvPr id="11" name="Freeform 11"/>
          <p:cNvSpPr/>
          <p:nvPr/>
        </p:nvSpPr>
        <p:spPr>
          <a:xfrm>
            <a:off x="14429936" y="7144730"/>
            <a:ext cx="2270332" cy="2159230"/>
          </a:xfrm>
          <a:custGeom>
            <a:avLst/>
            <a:gdLst/>
            <a:ahLst/>
            <a:cxnLst/>
            <a:rect l="l" t="t" r="r" b="b"/>
            <a:pathLst>
              <a:path w="2270332" h="2159230">
                <a:moveTo>
                  <a:pt x="0" y="0"/>
                </a:moveTo>
                <a:lnTo>
                  <a:pt x="2270332" y="0"/>
                </a:lnTo>
                <a:lnTo>
                  <a:pt x="2270332" y="2159230"/>
                </a:lnTo>
                <a:lnTo>
                  <a:pt x="0" y="2159230"/>
                </a:lnTo>
                <a:lnTo>
                  <a:pt x="0" y="0"/>
                </a:lnTo>
                <a:close/>
              </a:path>
            </a:pathLst>
          </a:custGeom>
          <a:blipFill>
            <a:blip r:embed="rId11"/>
            <a:stretch>
              <a:fillRect l="-24646" r="-27953"/>
            </a:stretch>
          </a:blipFill>
        </p:spPr>
        <p:txBody>
          <a:bodyPr/>
          <a:lstStyle/>
          <a:p>
            <a:endParaRPr lang="en-US"/>
          </a:p>
        </p:txBody>
      </p:sp>
      <p:sp>
        <p:nvSpPr>
          <p:cNvPr id="12" name="TextBox 12"/>
          <p:cNvSpPr txBox="1"/>
          <p:nvPr/>
        </p:nvSpPr>
        <p:spPr>
          <a:xfrm>
            <a:off x="2303915" y="385762"/>
            <a:ext cx="13680170" cy="1096010"/>
          </a:xfrm>
          <a:prstGeom prst="rect">
            <a:avLst/>
          </a:prstGeom>
        </p:spPr>
        <p:txBody>
          <a:bodyPr lIns="0" tIns="0" rIns="0" bIns="0" anchor="t">
            <a:spAutoFit/>
          </a:bodyPr>
          <a:lstStyle/>
          <a:p>
            <a:pPr marL="0" lvl="0" indent="0" algn="ctr">
              <a:lnSpc>
                <a:spcPts val="8710"/>
              </a:lnSpc>
              <a:defRPr sz="6700" b="1">
                <a:solidFill>
                  <a:srgbClr val="613169"/>
                </a:solidFill>
                <a:latin typeface="Montserrat Bold"/>
                <a:ea typeface="Montserrat Bold"/>
                <a:cs typeface="Montserrat Bold"/>
                <a:sym typeface="Montserrat Bold"/>
              </a:defRPr>
            </a:pPr>
            <a:r>
              <a:t>Trích dẫn địa điểm lân cận</a:t>
            </a:r>
          </a:p>
        </p:txBody>
      </p:sp>
      <p:sp>
        <p:nvSpPr>
          <p:cNvPr id="13" name="TextBox 13"/>
          <p:cNvSpPr txBox="1"/>
          <p:nvPr/>
        </p:nvSpPr>
        <p:spPr>
          <a:xfrm>
            <a:off x="793866" y="1818832"/>
            <a:ext cx="16700268" cy="1615440"/>
          </a:xfrm>
          <a:prstGeom prst="rect">
            <a:avLst/>
          </a:prstGeom>
        </p:spPr>
        <p:txBody>
          <a:bodyPr lIns="0" tIns="0" rIns="0" bIns="0" anchor="t">
            <a:spAutoFit/>
          </a:bodyPr>
          <a:lstStyle/>
          <a:p>
            <a:pPr algn="ctr">
              <a:lnSpc>
                <a:spcPts val="4290"/>
              </a:lnSpc>
              <a:spcBef>
                <a:spcPct val="0"/>
              </a:spcBef>
              <a:defRPr sz="3300" b="1">
                <a:solidFill>
                  <a:srgbClr val="000000"/>
                </a:solidFill>
                <a:latin typeface="Montserrat Bold"/>
                <a:ea typeface="Montserrat Bold"/>
                <a:cs typeface="Montserrat Bold"/>
                <a:sym typeface="Montserrat Bold"/>
              </a:defRPr>
            </a:pPr>
            <a:r>
              <a:t>Việc nhắc đến trên mạng tên, địa chỉ và số điện thoại của cơ sở kinh doanh trên nhiều danh bạ doanh nghiệp, trang web và nền tảng mạng xã hội khác nhau ở địa phương giúp nâng cao khả năng hiển thị và độ tin cậy trên mạng trong một khu vực địa lý cụ thể.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C9C9C"/>
        </a:solidFill>
        <a:effectLst/>
      </p:bgPr>
    </p:bg>
    <p:spTree>
      <p:nvGrpSpPr>
        <p:cNvPr id="1" name=""/>
        <p:cNvGrpSpPr/>
        <p:nvPr/>
      </p:nvGrpSpPr>
      <p:grpSpPr>
        <a:xfrm>
          <a:off x="0" y="0"/>
          <a:ext cx="0" cy="0"/>
          <a:chOff x="0" y="0"/>
          <a:chExt cx="0" cy="0"/>
        </a:xfrm>
      </p:grpSpPr>
      <p:sp>
        <p:nvSpPr>
          <p:cNvPr id="2" name="Freeform 2"/>
          <p:cNvSpPr/>
          <p:nvPr/>
        </p:nvSpPr>
        <p:spPr>
          <a:xfrm rot="2367958">
            <a:off x="-390382" y="6508081"/>
            <a:ext cx="4403101" cy="7259549"/>
          </a:xfrm>
          <a:custGeom>
            <a:avLst/>
            <a:gdLst/>
            <a:ahLst/>
            <a:cxnLst/>
            <a:rect l="l" t="t" r="r" b="b"/>
            <a:pathLst>
              <a:path w="4403101" h="7259549">
                <a:moveTo>
                  <a:pt x="0" y="0"/>
                </a:moveTo>
                <a:lnTo>
                  <a:pt x="4403101" y="0"/>
                </a:lnTo>
                <a:lnTo>
                  <a:pt x="4403101" y="7259549"/>
                </a:lnTo>
                <a:lnTo>
                  <a:pt x="0" y="7259549"/>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3" name="Freeform 3"/>
          <p:cNvSpPr/>
          <p:nvPr/>
        </p:nvSpPr>
        <p:spPr>
          <a:xfrm rot="-8432317">
            <a:off x="14834439" y="-2103235"/>
            <a:ext cx="3731658" cy="6152516"/>
          </a:xfrm>
          <a:custGeom>
            <a:avLst/>
            <a:gdLst/>
            <a:ahLst/>
            <a:cxnLst/>
            <a:rect l="l" t="t" r="r" b="b"/>
            <a:pathLst>
              <a:path w="3731658" h="6152516">
                <a:moveTo>
                  <a:pt x="0" y="0"/>
                </a:moveTo>
                <a:lnTo>
                  <a:pt x="3731658" y="0"/>
                </a:lnTo>
                <a:lnTo>
                  <a:pt x="3731658" y="6152516"/>
                </a:lnTo>
                <a:lnTo>
                  <a:pt x="0" y="6152516"/>
                </a:lnTo>
                <a:lnTo>
                  <a:pt x="0" y="0"/>
                </a:lnTo>
                <a:close/>
              </a:path>
            </a:pathLst>
          </a:custGeom>
          <a:blipFill>
            <a:blip r:embed="rId2">
              <a:alphaModFix amt="19999"/>
              <a:extLst>
                <a:ext uri="{96DAC541-7B7A-43D3-8B79-37D633B846F1}">
                  <asvg:svgBlip xmlns:asvg="http://schemas.microsoft.com/office/drawing/2016/SVG/main" r:embed="rId3"/>
                </a:ext>
              </a:extLst>
            </a:blip>
            <a:stretch>
              <a:fillRect l="-121" r="-121"/>
            </a:stretch>
          </a:blipFill>
        </p:spPr>
        <p:txBody>
          <a:bodyPr/>
          <a:lstStyle/>
          <a:p>
            <a:endParaRPr lang="en-US"/>
          </a:p>
        </p:txBody>
      </p:sp>
      <p:sp>
        <p:nvSpPr>
          <p:cNvPr id="4" name="Freeform 4"/>
          <p:cNvSpPr/>
          <p:nvPr/>
        </p:nvSpPr>
        <p:spPr>
          <a:xfrm>
            <a:off x="6955259" y="5936313"/>
            <a:ext cx="4141073" cy="3727875"/>
          </a:xfrm>
          <a:custGeom>
            <a:avLst/>
            <a:gdLst/>
            <a:ahLst/>
            <a:cxnLst/>
            <a:rect l="l" t="t" r="r" b="b"/>
            <a:pathLst>
              <a:path w="4141073" h="3727875">
                <a:moveTo>
                  <a:pt x="0" y="0"/>
                </a:moveTo>
                <a:lnTo>
                  <a:pt x="4141072" y="0"/>
                </a:lnTo>
                <a:lnTo>
                  <a:pt x="4141072" y="3727875"/>
                </a:lnTo>
                <a:lnTo>
                  <a:pt x="0" y="3727875"/>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861912" y="3400425"/>
            <a:ext cx="14564177" cy="2266950"/>
          </a:xfrm>
          <a:prstGeom prst="rect">
            <a:avLst/>
          </a:prstGeom>
        </p:spPr>
        <p:txBody>
          <a:bodyPr lIns="0" tIns="0" rIns="0" bIns="0" anchor="t">
            <a:spAutoFit/>
          </a:bodyPr>
          <a:lstStyle/>
          <a:p>
            <a:pPr algn="ctr">
              <a:lnSpc>
                <a:spcPts val="8999"/>
              </a:lnSpc>
              <a:defRPr sz="7499" b="1">
                <a:solidFill>
                  <a:srgbClr val="FFFFFF"/>
                </a:solidFill>
                <a:latin typeface="Montserrat Bold"/>
                <a:ea typeface="Montserrat Bold"/>
                <a:cs typeface="Montserrat Bold"/>
                <a:sym typeface="Montserrat Bold"/>
              </a:defRPr>
            </a:pPr>
            <a:r>
              <a:t>ĐÀO SÂU VÀO TỐI ƯU HÓA WORLD CUP 2026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2387</Words>
  <Application>Microsoft Office PowerPoint</Application>
  <PresentationFormat>Custom</PresentationFormat>
  <Paragraphs>278</Paragraphs>
  <Slides>26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Montserrat</vt:lpstr>
      <vt:lpstr>Montserrat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Cup Ready: Google Optimization Deep Dive</dc:title>
  <cp:lastModifiedBy>Carmen Pan</cp:lastModifiedBy>
  <cp:revision>25</cp:revision>
  <dcterms:created xsi:type="dcterms:W3CDTF">2006-08-16T00:00:00Z</dcterms:created>
  <dcterms:modified xsi:type="dcterms:W3CDTF">2025-10-08T18:47:34Z</dcterms:modified>
  <dc:identifier>DAGwcIZb0gk</dc:identifier>
</cp:coreProperties>
</file>